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1" r:id="rId2"/>
    <p:sldId id="284" r:id="rId3"/>
    <p:sldId id="269" r:id="rId4"/>
    <p:sldId id="280" r:id="rId5"/>
    <p:sldId id="271" r:id="rId6"/>
    <p:sldId id="279" r:id="rId7"/>
    <p:sldId id="278" r:id="rId8"/>
    <p:sldId id="276" r:id="rId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CC00"/>
    <a:srgbClr val="69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1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skaičius 1991-2013</a:t>
            </a:r>
            <a:r>
              <a:rPr lang="lt-LT" sz="2400" baseline="0" dirty="0" smtClean="0"/>
              <a:t> m.</a:t>
            </a:r>
            <a:endParaRPr lang="en-US" sz="24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738996213535507E-3"/>
          <c:y val="0.1185943684624774"/>
          <c:w val="0.99132610037864599"/>
          <c:h val="0.674890732354630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1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Sheet1!$A$2:$A$24</c:f>
              <c:numCache>
                <c:formatCode>General</c:formatCod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64721</c:v>
                </c:pt>
                <c:pt idx="1">
                  <c:v>54361</c:v>
                </c:pt>
                <c:pt idx="2">
                  <c:v>50554</c:v>
                </c:pt>
                <c:pt idx="3">
                  <c:v>51130</c:v>
                </c:pt>
                <c:pt idx="4">
                  <c:v>56046</c:v>
                </c:pt>
                <c:pt idx="5">
                  <c:v>56571</c:v>
                </c:pt>
                <c:pt idx="6">
                  <c:v>51686</c:v>
                </c:pt>
                <c:pt idx="7">
                  <c:v>45508</c:v>
                </c:pt>
                <c:pt idx="8">
                  <c:v>40633</c:v>
                </c:pt>
                <c:pt idx="9">
                  <c:v>39442</c:v>
                </c:pt>
                <c:pt idx="10">
                  <c:v>40000</c:v>
                </c:pt>
                <c:pt idx="11">
                  <c:v>53265</c:v>
                </c:pt>
                <c:pt idx="12">
                  <c:v>49165</c:v>
                </c:pt>
                <c:pt idx="13">
                  <c:v>88890</c:v>
                </c:pt>
                <c:pt idx="14">
                  <c:v>123324</c:v>
                </c:pt>
                <c:pt idx="15">
                  <c:v>145988</c:v>
                </c:pt>
                <c:pt idx="16">
                  <c:v>190432</c:v>
                </c:pt>
                <c:pt idx="17">
                  <c:v>197824</c:v>
                </c:pt>
                <c:pt idx="18">
                  <c:v>171505</c:v>
                </c:pt>
                <c:pt idx="19">
                  <c:v>203062</c:v>
                </c:pt>
                <c:pt idx="20">
                  <c:v>236117</c:v>
                </c:pt>
                <c:pt idx="21">
                  <c:v>261273</c:v>
                </c:pt>
                <c:pt idx="22">
                  <c:v>272633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86269312"/>
        <c:axId val="86269704"/>
        <c:axId val="0"/>
      </c:bar3DChart>
      <c:catAx>
        <c:axId val="8626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6269704"/>
        <c:crosses val="autoZero"/>
        <c:auto val="1"/>
        <c:lblAlgn val="ctr"/>
        <c:lblOffset val="100"/>
        <c:noMultiLvlLbl val="0"/>
      </c:catAx>
      <c:valAx>
        <c:axId val="862697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6269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skaičiaus kitimas 2012-2013 m.</a:t>
            </a:r>
            <a:endParaRPr lang="lt-LT" sz="24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094855201273954E-2"/>
          <c:y val="0.10581036804877431"/>
          <c:w val="0.96733742547124357"/>
          <c:h val="0.68635502488027644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285802488248132E-3"/>
                  <c:y val="-4.950716976866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2403130071157862E-3"/>
                  <c:y val="-3.713037732649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432811654807026E-2"/>
                  <c:y val="-4.9507169768661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261273</c:v>
                </c:pt>
                <c:pt idx="1">
                  <c:v>157020</c:v>
                </c:pt>
                <c:pt idx="2">
                  <c:v>104253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2013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249948548521938E-2"/>
                  <c:y val="-2.4753584884330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7586898359198706E-2"/>
                  <c:y val="-4.0224575437037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804298611629679E-2"/>
                  <c:y val="-4.0224575437037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272633</c:v>
                </c:pt>
                <c:pt idx="1">
                  <c:v>156892</c:v>
                </c:pt>
                <c:pt idx="2">
                  <c:v>115741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89178512"/>
        <c:axId val="89179688"/>
        <c:axId val="0"/>
      </c:bar3DChart>
      <c:catAx>
        <c:axId val="89178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9179688"/>
        <c:crosses val="autoZero"/>
        <c:auto val="1"/>
        <c:lblAlgn val="ctr"/>
        <c:lblOffset val="100"/>
        <c:noMultiLvlLbl val="0"/>
      </c:catAx>
      <c:valAx>
        <c:axId val="89179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9178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1106049692110715"/>
          <c:y val="0.89371405126525849"/>
          <c:w val="0.35968134688131193"/>
          <c:h val="0.106285948734740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l"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Turistų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3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m.</a:t>
            </a:r>
          </a:p>
        </c:rich>
      </c:tx>
      <c:layout>
        <c:manualLayout>
          <c:xMode val="edge"/>
          <c:yMode val="edge"/>
          <c:x val="1.9956115987112569E-2"/>
          <c:y val="3.1115820679770485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7821606711543719"/>
          <c:w val="1"/>
          <c:h val="0.8217839328845636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2013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9355641275263211"/>
                  <c:y val="-0.2719093966103355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8190857795461518"/>
                  <c:y val="-1.299514274688994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156892</c:v>
                </c:pt>
                <c:pt idx="1">
                  <c:v>115741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Turistų</a:t>
            </a:r>
            <a:r>
              <a:rPr lang="lt-LT" sz="1400" baseline="0" dirty="0" smtClean="0">
                <a:solidFill>
                  <a:schemeClr val="tx1"/>
                </a:solidFill>
              </a:rPr>
              <a:t> skaičiaus pasiskirstymas </a:t>
            </a:r>
            <a:r>
              <a:rPr lang="en-US" sz="1400" dirty="0" smtClean="0">
                <a:solidFill>
                  <a:schemeClr val="tx1"/>
                </a:solidFill>
              </a:rPr>
              <a:t>2012 </a:t>
            </a:r>
            <a:r>
              <a:rPr lang="en-US" sz="1400" dirty="0">
                <a:solidFill>
                  <a:schemeClr val="tx1"/>
                </a:solidFill>
              </a:rPr>
              <a:t>m.</a:t>
            </a:r>
          </a:p>
        </c:rich>
      </c:tx>
      <c:layout>
        <c:manualLayout>
          <c:xMode val="edge"/>
          <c:yMode val="edge"/>
          <c:x val="0.26876933636375616"/>
          <c:y val="5.5430349008840314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220356871835341"/>
          <c:y val="0.19836526100274574"/>
          <c:w val="0.8798323255984748"/>
          <c:h val="0.8016347389972535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15544412202787308"/>
                  <c:y val="-0.19652578284952471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2419825292481627"/>
                  <c:y val="-3.9678131001317377E-7"/>
                </c:manualLayout>
              </c:layout>
              <c:spPr/>
              <c:txPr>
                <a:bodyPr/>
                <a:lstStyle/>
                <a:p>
                  <a:pPr>
                    <a:defRPr sz="1400" b="1"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157020</c:v>
                </c:pt>
                <c:pt idx="1">
                  <c:v>104253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Nakvynių skaičiaus kitimas 2012-2013 m.</a:t>
            </a:r>
            <a:endParaRPr lang="lt-LT" sz="24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119663388949495E-2"/>
                  <c:y val="-4.2252691054406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1063134</c:v>
                </c:pt>
                <c:pt idx="1">
                  <c:v>472067</c:v>
                </c:pt>
                <c:pt idx="2">
                  <c:v>591067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2013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6141248422306461E-2"/>
                  <c:y val="-2.7162444249261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249948548521938E-2"/>
                  <c:y val="-4.2252691054406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1092714</c:v>
                </c:pt>
                <c:pt idx="1">
                  <c:v>457893</c:v>
                </c:pt>
                <c:pt idx="2">
                  <c:v>634821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6988080"/>
        <c:axId val="206985336"/>
        <c:axId val="0"/>
      </c:bar3DChart>
      <c:catAx>
        <c:axId val="206988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206985336"/>
        <c:crosses val="autoZero"/>
        <c:auto val="1"/>
        <c:lblAlgn val="ctr"/>
        <c:lblOffset val="100"/>
        <c:noMultiLvlLbl val="0"/>
      </c:catAx>
      <c:valAx>
        <c:axId val="2069853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06988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600489745219612"/>
          <c:y val="0.89006719556199321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Nakvynių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3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m.</a:t>
            </a:r>
          </a:p>
        </c:rich>
      </c:tx>
      <c:layout>
        <c:manualLayout>
          <c:xMode val="edge"/>
          <c:yMode val="edge"/>
          <c:x val="1.8739584490612183E-2"/>
          <c:y val="2.7688148600331405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334370255156855E-2"/>
          <c:y val="0.18500297956454756"/>
          <c:w val="0.95002870051475774"/>
          <c:h val="0.814997020435452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2013 m.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457893</c:v>
                </c:pt>
                <c:pt idx="1">
                  <c:v>634821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r>
              <a:rPr lang="lt-LT" sz="1400">
                <a:solidFill>
                  <a:schemeClr val="tx1"/>
                </a:solidFill>
              </a:rPr>
              <a:t>Nakvynių skaičiaus pasiskirstymas </a:t>
            </a:r>
            <a:r>
              <a:rPr lang="en-US" sz="1400">
                <a:solidFill>
                  <a:schemeClr val="tx1"/>
                </a:solidFill>
              </a:rPr>
              <a:t>2012 m.</a:t>
            </a:r>
          </a:p>
        </c:rich>
      </c:tx>
      <c:layout>
        <c:manualLayout>
          <c:xMode val="edge"/>
          <c:yMode val="edge"/>
          <c:x val="0.24787956165161973"/>
          <c:y val="2.7133681052982417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93249930335598E-2"/>
          <c:y val="0.20841068828609702"/>
          <c:w val="0.97080675006966444"/>
          <c:h val="0.791589311713902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 m.</c:v>
                </c:pt>
              </c:strCache>
            </c:strRef>
          </c:tx>
          <c:explosion val="25"/>
          <c:dLbls>
            <c:spPr>
              <a:ln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472067</c:v>
                </c:pt>
                <c:pt idx="1">
                  <c:v>591067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lt-LT" sz="2200" dirty="0" smtClean="0"/>
              <a:t>Turistų iš užsienio skaičiaus kitimas 2012-2013 m.</a:t>
            </a:r>
            <a:endParaRPr lang="lt-LT" sz="22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55884683122674"/>
          <c:y val="0.15392051741248144"/>
          <c:w val="0.8477177399232505"/>
          <c:h val="0.812880939616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 m.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7190</c:v>
                </c:pt>
                <c:pt idx="1">
                  <c:v>1566</c:v>
                </c:pt>
                <c:pt idx="2">
                  <c:v>10445</c:v>
                </c:pt>
                <c:pt idx="3">
                  <c:v>8315</c:v>
                </c:pt>
                <c:pt idx="4">
                  <c:v>14579</c:v>
                </c:pt>
                <c:pt idx="5">
                  <c:v>19871</c:v>
                </c:pt>
                <c:pt idx="6">
                  <c:v>42287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 m.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82E-3"/>
                  <c:y val="-2.4144394888232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282496844612836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565199495138097E-2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5090246805145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912998737844631E-3"/>
                  <c:y val="-2.4144394888232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507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804412442333264E-2"/>
                  <c:y val="-4.5270740415435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7331</c:v>
                </c:pt>
                <c:pt idx="1">
                  <c:v>1882</c:v>
                </c:pt>
                <c:pt idx="2">
                  <c:v>10237</c:v>
                </c:pt>
                <c:pt idx="3">
                  <c:v>8188</c:v>
                </c:pt>
                <c:pt idx="4">
                  <c:v>18146</c:v>
                </c:pt>
                <c:pt idx="5">
                  <c:v>20561</c:v>
                </c:pt>
                <c:pt idx="6">
                  <c:v>49396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6986120"/>
        <c:axId val="206981808"/>
        <c:axId val="0"/>
      </c:bar3DChart>
      <c:catAx>
        <c:axId val="2069861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06981808"/>
        <c:crosses val="autoZero"/>
        <c:auto val="1"/>
        <c:lblAlgn val="ctr"/>
        <c:lblOffset val="100"/>
        <c:noMultiLvlLbl val="0"/>
      </c:catAx>
      <c:valAx>
        <c:axId val="206981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06986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72799834626767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dirty="0"/>
              <a:t>Turistų iš užsienio nakvynių skaičiaus kitimas </a:t>
            </a:r>
            <a:r>
              <a:rPr lang="lt-LT" dirty="0" smtClean="0"/>
              <a:t>2012-2013 </a:t>
            </a:r>
            <a:r>
              <a:rPr lang="lt-LT" dirty="0"/>
              <a:t>m.</a:t>
            </a: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55884683122674"/>
          <c:y val="0.15392051741248144"/>
          <c:w val="0.8477177399232505"/>
          <c:h val="0.812880939616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 m.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21545</c:v>
                </c:pt>
                <c:pt idx="1">
                  <c:v>13928</c:v>
                </c:pt>
                <c:pt idx="2">
                  <c:v>26808</c:v>
                </c:pt>
                <c:pt idx="3">
                  <c:v>94318</c:v>
                </c:pt>
                <c:pt idx="4">
                  <c:v>180774</c:v>
                </c:pt>
                <c:pt idx="5">
                  <c:v>46362</c:v>
                </c:pt>
                <c:pt idx="6">
                  <c:v>207332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 m.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21E-3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912998737845156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3369498106767745E-3"/>
                  <c:y val="-9.05414808308708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49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7347799242707101E-2"/>
                  <c:y val="-5.734293785955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Kitos šalys</c:v>
                </c:pt>
                <c:pt idx="1">
                  <c:v>Izraelis</c:v>
                </c:pt>
                <c:pt idx="2">
                  <c:v>Latvija</c:v>
                </c:pt>
                <c:pt idx="3">
                  <c:v>Vokietija</c:v>
                </c:pt>
                <c:pt idx="4">
                  <c:v>Baltarusija</c:v>
                </c:pt>
                <c:pt idx="5">
                  <c:v>Lenkija</c:v>
                </c:pt>
                <c:pt idx="6">
                  <c:v>Rusija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23254</c:v>
                </c:pt>
                <c:pt idx="1">
                  <c:v>16718</c:v>
                </c:pt>
                <c:pt idx="2">
                  <c:v>25712</c:v>
                </c:pt>
                <c:pt idx="3">
                  <c:v>89465</c:v>
                </c:pt>
                <c:pt idx="4">
                  <c:v>188238</c:v>
                </c:pt>
                <c:pt idx="5">
                  <c:v>42510</c:v>
                </c:pt>
                <c:pt idx="6">
                  <c:v>248924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6988472"/>
        <c:axId val="206984552"/>
        <c:axId val="0"/>
      </c:bar3DChart>
      <c:catAx>
        <c:axId val="2069884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06984552"/>
        <c:crosses val="autoZero"/>
        <c:auto val="1"/>
        <c:lblAlgn val="ctr"/>
        <c:lblOffset val="100"/>
        <c:noMultiLvlLbl val="0"/>
      </c:catAx>
      <c:valAx>
        <c:axId val="206984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06988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72244249728258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0.04098</cdr:x>
      <cdr:y>0.94117</cdr:y>
    </cdr:from>
    <cdr:to>
      <cdr:x>0.95841</cdr:x>
      <cdr:y>0.98318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60040" y="3960440"/>
          <a:ext cx="8059611" cy="17679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0.15574</cdr:x>
      <cdr:y>0.61404</cdr:y>
    </cdr:from>
    <cdr:to>
      <cdr:x>0.31407</cdr:x>
      <cdr:y>0.7193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368152" y="2520280"/>
          <a:ext cx="1390925" cy="432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4,4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0.68852</cdr:x>
      <cdr:y>0.61404</cdr:y>
    </cdr:from>
    <cdr:to>
      <cdr:x>0.84686</cdr:x>
      <cdr:y>0.7193</cdr:y>
    </cdr:to>
    <cdr:sp macro="" textlink="">
      <cdr:nvSpPr>
        <cdr:cNvPr id="5" name="Oval 4"/>
        <cdr:cNvSpPr/>
      </cdr:nvSpPr>
      <cdr:spPr>
        <a:xfrm xmlns:a="http://schemas.openxmlformats.org/drawingml/2006/main">
          <a:off x="6048672" y="2520280"/>
          <a:ext cx="1391013" cy="432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11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0.41803</cdr:x>
      <cdr:y>0.61404</cdr:y>
    </cdr:from>
    <cdr:to>
      <cdr:x>0.57636</cdr:x>
      <cdr:y>0.7193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672408" y="2520280"/>
          <a:ext cx="1390925" cy="432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-0,08</a:t>
          </a:r>
          <a:r>
            <a:rPr lang="en-US" sz="1400" b="1" dirty="0" smtClean="0">
              <a:solidFill>
                <a:srgbClr val="FF0000"/>
              </a:solidFill>
            </a:rPr>
            <a:t> </a:t>
          </a:r>
          <a:r>
            <a:rPr lang="en-US" sz="1400" b="1" dirty="0">
              <a:solidFill>
                <a:srgbClr val="FF0000"/>
              </a:solidFill>
            </a:rPr>
            <a:t>proc.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0.0678</cdr:x>
      <cdr:y>0.41166</cdr:y>
    </cdr:from>
    <cdr:to>
      <cdr:x>0.36412</cdr:x>
      <cdr:y>0.61039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8032" y="1008112"/>
          <a:ext cx="1258908" cy="4866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42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0.57627</cdr:x>
      <cdr:y>0.44106</cdr:y>
    </cdr:from>
    <cdr:to>
      <cdr:x>0.86273</cdr:x>
      <cdr:y>0.63409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448272" y="1080120"/>
          <a:ext cx="1217017" cy="47271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58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0.15254</cdr:x>
      <cdr:y>0.42857</cdr:y>
    </cdr:from>
    <cdr:to>
      <cdr:x>0.44886</cdr:x>
      <cdr:y>0.62167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48072" y="1080120"/>
          <a:ext cx="1258907" cy="48666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0.61017</cdr:x>
      <cdr:y>0.54286</cdr:y>
    </cdr:from>
    <cdr:to>
      <cdr:x>0.89664</cdr:x>
      <cdr:y>0.73043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592288" y="1368152"/>
          <a:ext cx="1217060" cy="47272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60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0.68852</cdr:x>
      <cdr:y>0.63315</cdr:y>
    </cdr:from>
    <cdr:to>
      <cdr:x>0.84686</cdr:x>
      <cdr:y>0.73582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048672" y="2664296"/>
          <a:ext cx="1391013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7,4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0.41803</cdr:x>
      <cdr:y>0.63315</cdr:y>
    </cdr:from>
    <cdr:to>
      <cdr:x>0.57636</cdr:x>
      <cdr:y>0.73582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672408" y="2664296"/>
          <a:ext cx="1390925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-3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0.15574</cdr:x>
      <cdr:y>0.61604</cdr:y>
    </cdr:from>
    <cdr:to>
      <cdr:x>0.31407</cdr:x>
      <cdr:y>0.71872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368152" y="2592288"/>
          <a:ext cx="1390925" cy="43207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3</a:t>
          </a:r>
          <a:r>
            <a:rPr lang="en-US" sz="1400" b="1" dirty="0" smtClean="0">
              <a:solidFill>
                <a:sysClr val="windowText" lastClr="000000"/>
              </a:solidFill>
            </a:rPr>
            <a:t> </a:t>
          </a:r>
          <a:r>
            <a:rPr lang="en-US" sz="1400" b="1" dirty="0">
              <a:solidFill>
                <a:sysClr val="windowText" lastClr="000000"/>
              </a:solidFill>
            </a:rPr>
            <a:t>proc.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0.11667</cdr:x>
      <cdr:y>0.5233</cdr:y>
    </cdr:from>
    <cdr:to>
      <cdr:x>0.4008</cdr:x>
      <cdr:y>0.70645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04070" y="1440163"/>
          <a:ext cx="1227578" cy="50404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58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0.61667</cdr:x>
      <cdr:y>0.49713</cdr:y>
    </cdr:from>
    <cdr:to>
      <cdr:x>0.90001</cdr:x>
      <cdr:y>0.68029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664296" y="1368152"/>
          <a:ext cx="1224161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42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0.14754</cdr:x>
      <cdr:y>0.55263</cdr:y>
    </cdr:from>
    <cdr:to>
      <cdr:x>0.42702</cdr:x>
      <cdr:y>0.73684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48072" y="1512168"/>
          <a:ext cx="1227597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0.62295</cdr:x>
      <cdr:y>0.5</cdr:y>
    </cdr:from>
    <cdr:to>
      <cdr:x>0.90165</cdr:x>
      <cdr:y>0.68421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736304" y="1368152"/>
          <a:ext cx="1224161" cy="50405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FF0000"/>
              </a:solidFill>
            </a:rPr>
            <a:t>44 proc.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0.42623</cdr:x>
      <cdr:y>0.18823</cdr:y>
    </cdr:from>
    <cdr:to>
      <cdr:x>0.58197</cdr:x>
      <cdr:y>0.27379</cdr:y>
    </cdr:to>
    <cdr:sp macro="" textlink="">
      <cdr:nvSpPr>
        <cdr:cNvPr id="8" name="Oval 7"/>
        <cdr:cNvSpPr/>
      </cdr:nvSpPr>
      <cdr:spPr>
        <a:xfrm xmlns:a="http://schemas.openxmlformats.org/drawingml/2006/main">
          <a:off x="3744416" y="79208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17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0.28689</cdr:x>
      <cdr:y>0.73582</cdr:y>
    </cdr:from>
    <cdr:to>
      <cdr:x>0.44262</cdr:x>
      <cdr:y>0.82138</cdr:y>
    </cdr:to>
    <cdr:sp macro="" textlink="">
      <cdr:nvSpPr>
        <cdr:cNvPr id="9" name="Oval 8"/>
        <cdr:cNvSpPr/>
      </cdr:nvSpPr>
      <cdr:spPr>
        <a:xfrm xmlns:a="http://schemas.openxmlformats.org/drawingml/2006/main">
          <a:off x="2520280" y="3096344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20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0.63315</cdr:y>
    </cdr:from>
    <cdr:to>
      <cdr:x>0.59836</cdr:x>
      <cdr:y>0.71871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3888432" y="266429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-2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0.39344</cdr:x>
      <cdr:y>0.53048</cdr:y>
    </cdr:from>
    <cdr:to>
      <cdr:x>0.54918</cdr:x>
      <cdr:y>0.61604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3456384" y="223224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-1,5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0.45902</cdr:x>
      <cdr:y>0.4278</cdr:y>
    </cdr:from>
    <cdr:to>
      <cdr:x>0.61475</cdr:x>
      <cdr:y>0.51336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4032448" y="180020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25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0.27049</cdr:x>
      <cdr:y>0.29091</cdr:y>
    </cdr:from>
    <cdr:to>
      <cdr:x>0.42623</cdr:x>
      <cdr:y>0.37647</cdr:y>
    </cdr:to>
    <cdr:sp macro="" textlink="">
      <cdr:nvSpPr>
        <cdr:cNvPr id="13" name="Oval 12"/>
        <cdr:cNvSpPr/>
      </cdr:nvSpPr>
      <cdr:spPr>
        <a:xfrm xmlns:a="http://schemas.openxmlformats.org/drawingml/2006/main">
          <a:off x="2376264" y="1224136"/>
          <a:ext cx="1368172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+3,5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0.35246</cdr:x>
      <cdr:y>0.85561</cdr:y>
    </cdr:from>
    <cdr:to>
      <cdr:x>0.5082</cdr:x>
      <cdr:y>0.94116</cdr:y>
    </cdr:to>
    <cdr:sp macro="" textlink="">
      <cdr:nvSpPr>
        <cdr:cNvPr id="14" name="Oval 13"/>
        <cdr:cNvSpPr/>
      </cdr:nvSpPr>
      <cdr:spPr>
        <a:xfrm xmlns:a="http://schemas.openxmlformats.org/drawingml/2006/main">
          <a:off x="3096344" y="3600400"/>
          <a:ext cx="1368172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0.32787</cdr:x>
      <cdr:y>0.85561</cdr:y>
    </cdr:from>
    <cdr:to>
      <cdr:x>0.48361</cdr:x>
      <cdr:y>0.94117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80320" y="360040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8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0.33607</cdr:x>
      <cdr:y>0.73582</cdr:y>
    </cdr:from>
    <cdr:to>
      <cdr:x>0.4918</cdr:x>
      <cdr:y>0.82138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952328" y="3096344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20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0.33607</cdr:x>
      <cdr:y>0.63315</cdr:y>
    </cdr:from>
    <cdr:to>
      <cdr:x>0.4918</cdr:x>
      <cdr:y>0.71871</cdr:y>
    </cdr:to>
    <cdr:sp macro="" textlink="">
      <cdr:nvSpPr>
        <cdr:cNvPr id="4" name="Oval 3"/>
        <cdr:cNvSpPr/>
      </cdr:nvSpPr>
      <cdr:spPr>
        <a:xfrm xmlns:a="http://schemas.openxmlformats.org/drawingml/2006/main">
          <a:off x="2952328" y="266429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-4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0.55738</cdr:x>
      <cdr:y>0.51336</cdr:y>
    </cdr:from>
    <cdr:to>
      <cdr:x>0.71311</cdr:x>
      <cdr:y>0.59892</cdr:y>
    </cdr:to>
    <cdr:sp macro="" textlink="">
      <cdr:nvSpPr>
        <cdr:cNvPr id="5" name="Oval 4"/>
        <cdr:cNvSpPr/>
      </cdr:nvSpPr>
      <cdr:spPr>
        <a:xfrm xmlns:a="http://schemas.openxmlformats.org/drawingml/2006/main">
          <a:off x="4896544" y="2160240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-5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0.41069</cdr:y>
    </cdr:from>
    <cdr:to>
      <cdr:x>0.59836</cdr:x>
      <cdr:y>0.49625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888432" y="1728192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4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0.29091</cdr:y>
    </cdr:from>
    <cdr:to>
      <cdr:x>0.59836</cdr:x>
      <cdr:y>0.37647</cdr:y>
    </cdr:to>
    <cdr:sp macro="" textlink="">
      <cdr:nvSpPr>
        <cdr:cNvPr id="7" name="Oval 6"/>
        <cdr:cNvSpPr/>
      </cdr:nvSpPr>
      <cdr:spPr>
        <a:xfrm xmlns:a="http://schemas.openxmlformats.org/drawingml/2006/main">
          <a:off x="3888432" y="1224136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-8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0.18823</cdr:y>
    </cdr:from>
    <cdr:to>
      <cdr:x>0.59836</cdr:x>
      <cdr:y>0.27379</cdr:y>
    </cdr:to>
    <cdr:sp macro="" textlink="">
      <cdr:nvSpPr>
        <cdr:cNvPr id="8" name="Oval 7"/>
        <cdr:cNvSpPr/>
      </cdr:nvSpPr>
      <cdr:spPr>
        <a:xfrm xmlns:a="http://schemas.openxmlformats.org/drawingml/2006/main">
          <a:off x="3888432" y="792088"/>
          <a:ext cx="1368152" cy="36004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20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5E46D0-CFD3-4E9C-BBC2-6D2081FBFF55}" type="datetimeFigureOut">
              <a:rPr lang="lt-LT"/>
              <a:pPr>
                <a:defRPr/>
              </a:pPr>
              <a:t>2015-01-20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t-L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t-L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590353-09EF-4EF4-97E0-44D1A8ADE85B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790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5E2D7-56F2-4A07-980C-95FE0C310444}" type="slidenum">
              <a:rPr lang="lt-L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lt-LT" smtClean="0"/>
          </a:p>
        </p:txBody>
      </p:sp>
    </p:spTree>
    <p:extLst>
      <p:ext uri="{BB962C8B-B14F-4D97-AF65-F5344CB8AC3E}">
        <p14:creationId xmlns:p14="http://schemas.microsoft.com/office/powerpoint/2010/main" val="176400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FCE1-1FFE-4848-8EC8-3D0D8CE0C786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177-2E91-448B-8F1D-DD05120E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8802D-07BC-4AB6-ADC0-C6752174F9CE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17A1-0A45-48C7-AD7D-B37CB399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C0D2-D040-4DB8-BE9D-C789E9D59AC5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AA26-5FC6-488C-BD8C-FF79A7B8D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AB17-AEC6-48AC-B155-8379B48FE715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3EE93-E88C-4CF3-AA7D-345F52722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24A68-6D30-45D4-8464-0DACD815C629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566F2-03CD-41CB-8515-CC327B896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4FCED-9047-4ADB-8761-490B43ADE8AF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476D-87E8-4647-9F28-B0370DA57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B25A-ADDC-49EB-B001-84C88E8E7F6F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9AA2-A552-4BBC-BFA4-7FE014E2A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C4C6-D27D-405C-9AEA-5B69449D7A1E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CFEA-23DE-4F38-A5F2-6EF567D92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A442-5B8C-4CD9-94E3-60643ADEEFBA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42AC-BF20-40AC-8E6E-B14240572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0B11-736E-4D18-81BB-CF41BA9DD782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7A83-28A9-47D7-98B3-37BED0EC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4D6E-DC68-49D9-AD32-258D277B1D95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707A-3239-4342-BD0F-19C9C1016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A671C84-E003-483D-BA3C-92FD0E887258}" type="datetimeFigureOut">
              <a:rPr lang="en-US"/>
              <a:pPr>
                <a:defRPr/>
              </a:pPr>
              <a:t>2015-01-20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8CF771E-4CD9-4E4D-AA98-3D91D00D9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4313"/>
            <a:ext cx="9144000" cy="6492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5400" b="1" dirty="0" smtClean="0">
                <a:solidFill>
                  <a:schemeClr val="bg1"/>
                </a:solidFill>
              </a:rPr>
              <a:t>DRUSKININKŲ </a:t>
            </a:r>
            <a:r>
              <a:rPr lang="en-US" sz="5400" b="1" dirty="0" smtClean="0">
                <a:solidFill>
                  <a:schemeClr val="bg1"/>
                </a:solidFill>
              </a:rPr>
              <a:t>KURORT</a:t>
            </a:r>
            <a:r>
              <a:rPr lang="lt-LT" sz="5400" b="1" dirty="0" smtClean="0">
                <a:solidFill>
                  <a:schemeClr val="bg1"/>
                </a:solidFill>
              </a:rPr>
              <a:t>AS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6375" y="2708275"/>
            <a:ext cx="6264275" cy="3024188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600" dirty="0" smtClean="0">
                <a:solidFill>
                  <a:schemeClr val="bg1">
                    <a:lumMod val="50000"/>
                  </a:schemeClr>
                </a:solidFill>
              </a:rPr>
              <a:t>201</a:t>
            </a:r>
            <a:r>
              <a:rPr lang="lt-LT" sz="9600" dirty="0" smtClean="0">
                <a:solidFill>
                  <a:schemeClr val="bg1">
                    <a:lumMod val="50000"/>
                  </a:schemeClr>
                </a:solidFill>
              </a:rPr>
              <a:t>3 m.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lt-LT" sz="9600" dirty="0" smtClean="0">
                <a:solidFill>
                  <a:schemeClr val="bg1">
                    <a:lumMod val="50000"/>
                  </a:schemeClr>
                </a:solidFill>
              </a:rPr>
              <a:t>TURIZMO STATISTIKA*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68313" y="5876925"/>
            <a:ext cx="8351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t-LT">
                <a:solidFill>
                  <a:srgbClr val="000000"/>
                </a:solidFill>
                <a:latin typeface="Calibri" pitchFamily="34" charset="0"/>
              </a:rPr>
              <a:t>*Statistikos departamento duomenimis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2276872"/>
          <a:ext cx="4248472" cy="244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716016" y="3861048"/>
          <a:ext cx="424847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Chart 2"/>
          <p:cNvGraphicFramePr/>
          <p:nvPr/>
        </p:nvGraphicFramePr>
        <p:xfrm>
          <a:off x="179512" y="2276872"/>
          <a:ext cx="4320480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4572000" y="3645024"/>
          <a:ext cx="439248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236</Words>
  <Application>Microsoft Office PowerPoint</Application>
  <PresentationFormat>Demonstracija ekrane (4:3)</PresentationFormat>
  <Paragraphs>76</Paragraphs>
  <Slides>8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 Theme</vt:lpstr>
      <vt:lpstr>DRUSKININKŲ KURORTAS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Vš.Į. Druskininkų "TVIC"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TVIC</dc:creator>
  <cp:lastModifiedBy>useris</cp:lastModifiedBy>
  <cp:revision>155</cp:revision>
  <dcterms:created xsi:type="dcterms:W3CDTF">2012-02-29T15:58:53Z</dcterms:created>
  <dcterms:modified xsi:type="dcterms:W3CDTF">2015-01-20T07:31:48Z</dcterms:modified>
</cp:coreProperties>
</file>