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rawings/drawing9.xml" ContentType="application/vnd.openxmlformats-officedocument.drawingml.chartshapes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1" r:id="rId2"/>
    <p:sldId id="284" r:id="rId3"/>
    <p:sldId id="269" r:id="rId4"/>
    <p:sldId id="280" r:id="rId5"/>
    <p:sldId id="275" r:id="rId6"/>
    <p:sldId id="271" r:id="rId7"/>
    <p:sldId id="279" r:id="rId8"/>
    <p:sldId id="277" r:id="rId9"/>
    <p:sldId id="278" r:id="rId10"/>
    <p:sldId id="276" r:id="rId1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CC00"/>
    <a:srgbClr val="699E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12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Office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29"/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Turistų skaičius 1991-2012</a:t>
            </a:r>
            <a:r>
              <a:rPr lang="lt-LT" sz="2400" baseline="0" dirty="0" smtClean="0"/>
              <a:t> m.</a:t>
            </a:r>
            <a:endParaRPr lang="en-US" sz="2400" dirty="0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8.6738996213535507E-3"/>
          <c:y val="0.11859436846247735"/>
          <c:w val="0.99132610037864621"/>
          <c:h val="0.67489073235463026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18"/>
            <c:spPr>
              <a:solidFill>
                <a:schemeClr val="accent6">
                  <a:lumMod val="75000"/>
                </a:schemeClr>
              </a:solidFill>
            </c:spPr>
          </c:dPt>
          <c:dLbls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numRef>
              <c:f>Sheet1!$A$2:$A$23</c:f>
              <c:numCache>
                <c:formatCode>General</c:formatCode>
                <c:ptCount val="22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64721</c:v>
                </c:pt>
                <c:pt idx="1">
                  <c:v>54361</c:v>
                </c:pt>
                <c:pt idx="2">
                  <c:v>50554</c:v>
                </c:pt>
                <c:pt idx="3">
                  <c:v>51130</c:v>
                </c:pt>
                <c:pt idx="4">
                  <c:v>56046</c:v>
                </c:pt>
                <c:pt idx="5">
                  <c:v>56571</c:v>
                </c:pt>
                <c:pt idx="6">
                  <c:v>51686</c:v>
                </c:pt>
                <c:pt idx="7">
                  <c:v>45508</c:v>
                </c:pt>
                <c:pt idx="8">
                  <c:v>40633</c:v>
                </c:pt>
                <c:pt idx="9">
                  <c:v>39442</c:v>
                </c:pt>
                <c:pt idx="10">
                  <c:v>40000</c:v>
                </c:pt>
                <c:pt idx="11">
                  <c:v>53265</c:v>
                </c:pt>
                <c:pt idx="12">
                  <c:v>49165</c:v>
                </c:pt>
                <c:pt idx="13">
                  <c:v>88890</c:v>
                </c:pt>
                <c:pt idx="14">
                  <c:v>123324</c:v>
                </c:pt>
                <c:pt idx="15">
                  <c:v>145988</c:v>
                </c:pt>
                <c:pt idx="16">
                  <c:v>190432</c:v>
                </c:pt>
                <c:pt idx="17">
                  <c:v>197824</c:v>
                </c:pt>
                <c:pt idx="18">
                  <c:v>171505</c:v>
                </c:pt>
                <c:pt idx="19">
                  <c:v>203062</c:v>
                </c:pt>
                <c:pt idx="20">
                  <c:v>236117</c:v>
                </c:pt>
                <c:pt idx="21">
                  <c:v>261273</c:v>
                </c:pt>
              </c:numCache>
            </c:numRef>
          </c:val>
        </c:ser>
        <c:dLbls>
          <c:showVal val="1"/>
        </c:dLbls>
        <c:shape val="cylinder"/>
        <c:axId val="78764288"/>
        <c:axId val="79005568"/>
        <c:axId val="0"/>
      </c:bar3DChart>
      <c:catAx>
        <c:axId val="78764288"/>
        <c:scaling>
          <c:orientation val="minMax"/>
        </c:scaling>
        <c:axPos val="b"/>
        <c:numFmt formatCode="General" sourceLinked="1"/>
        <c:tickLblPos val="nextTo"/>
        <c:crossAx val="79005568"/>
        <c:crosses val="autoZero"/>
        <c:auto val="1"/>
        <c:lblAlgn val="ctr"/>
        <c:lblOffset val="100"/>
      </c:catAx>
      <c:valAx>
        <c:axId val="79005568"/>
        <c:scaling>
          <c:orientation val="minMax"/>
        </c:scaling>
        <c:delete val="1"/>
        <c:axPos val="l"/>
        <c:numFmt formatCode="General" sourceLinked="1"/>
        <c:tickLblPos val="none"/>
        <c:crossAx val="78764288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lt-LT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29"/>
  <c:chart>
    <c:title>
      <c:tx>
        <c:rich>
          <a:bodyPr/>
          <a:lstStyle/>
          <a:p>
            <a:pPr>
              <a:defRPr sz="2200"/>
            </a:pPr>
            <a:r>
              <a:rPr lang="lt-LT" sz="2200" dirty="0" smtClean="0"/>
              <a:t>Turistų iš užsienio skaičiaus kitimas 2011-2012 m.</a:t>
            </a:r>
            <a:endParaRPr lang="lt-LT" sz="2200" dirty="0"/>
          </a:p>
        </c:rich>
      </c:tx>
      <c:layout/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.14455884683122663"/>
          <c:y val="0.15392051741248144"/>
          <c:w val="0.8477177399232505"/>
          <c:h val="0.81288093961619989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2011 m. 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6427</c:v>
                </c:pt>
                <c:pt idx="1">
                  <c:v>1211</c:v>
                </c:pt>
                <c:pt idx="2">
                  <c:v>7341</c:v>
                </c:pt>
                <c:pt idx="3">
                  <c:v>8458</c:v>
                </c:pt>
                <c:pt idx="4">
                  <c:v>11554</c:v>
                </c:pt>
                <c:pt idx="5">
                  <c:v>25926</c:v>
                </c:pt>
                <c:pt idx="6">
                  <c:v>28996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 m. </c:v>
                </c:pt>
              </c:strCache>
            </c:strRef>
          </c:tx>
          <c:dLbls>
            <c:dLbl>
              <c:idx val="0"/>
              <c:layout>
                <c:manualLayout>
                  <c:x val="5.7825997475690364E-3"/>
                  <c:y val="-2.4144394888232248E-2"/>
                </c:manualLayout>
              </c:layout>
              <c:showVal val="1"/>
            </c:dLbl>
            <c:dLbl>
              <c:idx val="1"/>
              <c:layout>
                <c:manualLayout>
                  <c:x val="7.2282496844612775E-3"/>
                  <c:y val="-1.5090246805145218E-2"/>
                </c:manualLayout>
              </c:layout>
              <c:showVal val="1"/>
            </c:dLbl>
            <c:dLbl>
              <c:idx val="2"/>
              <c:layout>
                <c:manualLayout>
                  <c:x val="1.1565199495138087E-2"/>
                  <c:y val="-9.0541480830871358E-3"/>
                </c:manualLayout>
              </c:layout>
              <c:showVal val="1"/>
            </c:dLbl>
            <c:dLbl>
              <c:idx val="3"/>
              <c:layout>
                <c:manualLayout>
                  <c:x val="1.3010849432030321E-2"/>
                  <c:y val="-1.5090246805145273E-2"/>
                </c:manualLayout>
              </c:layout>
              <c:showVal val="1"/>
            </c:dLbl>
            <c:dLbl>
              <c:idx val="4"/>
              <c:layout>
                <c:manualLayout>
                  <c:x val="2.8912998737844631E-3"/>
                  <c:y val="-2.4144394888232366E-2"/>
                </c:manualLayout>
              </c:layout>
              <c:showVal val="1"/>
            </c:dLbl>
            <c:dLbl>
              <c:idx val="5"/>
              <c:layout>
                <c:manualLayout>
                  <c:x val="8.6738996213535507E-3"/>
                  <c:y val="-1.509024680514521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7190</c:v>
                </c:pt>
                <c:pt idx="1">
                  <c:v>1566</c:v>
                </c:pt>
                <c:pt idx="2">
                  <c:v>10445</c:v>
                </c:pt>
                <c:pt idx="3">
                  <c:v>8315</c:v>
                </c:pt>
                <c:pt idx="4">
                  <c:v>14579</c:v>
                </c:pt>
                <c:pt idx="5">
                  <c:v>19871</c:v>
                </c:pt>
                <c:pt idx="6">
                  <c:v>42287</c:v>
                </c:pt>
              </c:numCache>
            </c:numRef>
          </c:val>
        </c:ser>
        <c:dLbls>
          <c:showVal val="1"/>
        </c:dLbls>
        <c:shape val="cylinder"/>
        <c:axId val="90951040"/>
        <c:axId val="106701952"/>
        <c:axId val="0"/>
      </c:bar3DChart>
      <c:catAx>
        <c:axId val="90951040"/>
        <c:scaling>
          <c:orientation val="minMax"/>
        </c:scaling>
        <c:axPos val="l"/>
        <c:tickLblPos val="nextTo"/>
        <c:crossAx val="106701952"/>
        <c:crosses val="autoZero"/>
        <c:auto val="1"/>
        <c:lblAlgn val="ctr"/>
        <c:lblOffset val="100"/>
      </c:catAx>
      <c:valAx>
        <c:axId val="106701952"/>
        <c:scaling>
          <c:orientation val="minMax"/>
        </c:scaling>
        <c:delete val="1"/>
        <c:axPos val="b"/>
        <c:numFmt formatCode="General" sourceLinked="1"/>
        <c:tickLblPos val="none"/>
        <c:crossAx val="90951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72799834626767"/>
          <c:y val="0.75123692495465744"/>
          <c:w val="0.12992420241102554"/>
          <c:h val="0.1675331082391322"/>
        </c:manualLayout>
      </c:layout>
    </c:legend>
    <c:plotVisOnly val="1"/>
  </c:chart>
  <c:txPr>
    <a:bodyPr/>
    <a:lstStyle/>
    <a:p>
      <a:pPr>
        <a:defRPr sz="1800" b="1"/>
      </a:pPr>
      <a:endParaRPr lang="lt-LT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29"/>
  <c:chart>
    <c:title>
      <c:tx>
        <c:rich>
          <a:bodyPr/>
          <a:lstStyle/>
          <a:p>
            <a:pPr>
              <a:defRPr/>
            </a:pPr>
            <a:r>
              <a:rPr lang="lt-LT"/>
              <a:t>Turistų iš užsienio nakvynių skaičiaus kitimas 2011-2012 m.</a:t>
            </a:r>
          </a:p>
        </c:rich>
      </c:tx>
      <c:layout/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.14455884683122663"/>
          <c:y val="0.15392051741248144"/>
          <c:w val="0.8477177399232505"/>
          <c:h val="0.81288093961619989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2011 m. 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19141</c:v>
                </c:pt>
                <c:pt idx="1">
                  <c:v>12382</c:v>
                </c:pt>
                <c:pt idx="2">
                  <c:v>20128</c:v>
                </c:pt>
                <c:pt idx="3">
                  <c:v>94381</c:v>
                </c:pt>
                <c:pt idx="4">
                  <c:v>175622</c:v>
                </c:pt>
                <c:pt idx="5">
                  <c:v>55678</c:v>
                </c:pt>
                <c:pt idx="6">
                  <c:v>147040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 m. </c:v>
                </c:pt>
              </c:strCache>
            </c:strRef>
          </c:tx>
          <c:dLbls>
            <c:dLbl>
              <c:idx val="0"/>
              <c:layout>
                <c:manualLayout>
                  <c:x val="4.3369498106767788E-3"/>
                  <c:y val="-2.4144394888232366E-2"/>
                </c:manualLayout>
              </c:layout>
              <c:showVal val="1"/>
            </c:dLbl>
            <c:dLbl>
              <c:idx val="1"/>
              <c:layout>
                <c:manualLayout>
                  <c:x val="2.8912998737845156E-3"/>
                  <c:y val="-1.5090246805145218E-2"/>
                </c:manualLayout>
              </c:layout>
              <c:showVal val="1"/>
            </c:dLbl>
            <c:dLbl>
              <c:idx val="2"/>
              <c:layout>
                <c:manualLayout>
                  <c:x val="4.3369498106767788E-3"/>
                  <c:y val="-2.4144394888232366E-2"/>
                </c:manualLayout>
              </c:layout>
              <c:showVal val="1"/>
            </c:dLbl>
            <c:dLbl>
              <c:idx val="3"/>
              <c:layout>
                <c:manualLayout>
                  <c:x val="5.7825997475690364E-3"/>
                  <c:y val="-1.5090246805145218E-2"/>
                </c:manualLayout>
              </c:layout>
              <c:showVal val="1"/>
            </c:dLbl>
            <c:dLbl>
              <c:idx val="4"/>
              <c:layout>
                <c:manualLayout>
                  <c:x val="4.3369498106767762E-3"/>
                  <c:y val="-2.7162444249261401E-2"/>
                </c:manualLayout>
              </c:layout>
              <c:showVal val="1"/>
            </c:dLbl>
            <c:dLbl>
              <c:idx val="5"/>
              <c:layout>
                <c:manualLayout>
                  <c:x val="2.1684749053383887E-2"/>
                  <c:y val="-1.5090246805145218E-2"/>
                </c:manualLayout>
              </c:layout>
              <c:showVal val="1"/>
            </c:dLbl>
            <c:dLbl>
              <c:idx val="6"/>
              <c:layout>
                <c:manualLayout>
                  <c:x val="7.228249684461294E-3"/>
                  <c:y val="-6.036098722058093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21545</c:v>
                </c:pt>
                <c:pt idx="1">
                  <c:v>13928</c:v>
                </c:pt>
                <c:pt idx="2">
                  <c:v>26808</c:v>
                </c:pt>
                <c:pt idx="3">
                  <c:v>94318</c:v>
                </c:pt>
                <c:pt idx="4">
                  <c:v>180774</c:v>
                </c:pt>
                <c:pt idx="5">
                  <c:v>46362</c:v>
                </c:pt>
                <c:pt idx="6">
                  <c:v>207332</c:v>
                </c:pt>
              </c:numCache>
            </c:numRef>
          </c:val>
        </c:ser>
        <c:dLbls>
          <c:showVal val="1"/>
        </c:dLbls>
        <c:shape val="cylinder"/>
        <c:axId val="106728832"/>
        <c:axId val="106742912"/>
        <c:axId val="0"/>
      </c:bar3DChart>
      <c:catAx>
        <c:axId val="106728832"/>
        <c:scaling>
          <c:orientation val="minMax"/>
        </c:scaling>
        <c:axPos val="l"/>
        <c:tickLblPos val="nextTo"/>
        <c:crossAx val="106742912"/>
        <c:crosses val="autoZero"/>
        <c:auto val="1"/>
        <c:lblAlgn val="ctr"/>
        <c:lblOffset val="100"/>
      </c:catAx>
      <c:valAx>
        <c:axId val="106742912"/>
        <c:scaling>
          <c:orientation val="minMax"/>
        </c:scaling>
        <c:delete val="1"/>
        <c:axPos val="b"/>
        <c:numFmt formatCode="General" sourceLinked="1"/>
        <c:tickLblPos val="none"/>
        <c:crossAx val="106728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072244249728225"/>
          <c:y val="0.75123692495465744"/>
          <c:w val="0.12992420241102554"/>
          <c:h val="0.1675331082391322"/>
        </c:manualLayout>
      </c:layout>
    </c:legend>
    <c:plotVisOnly val="1"/>
  </c:chart>
  <c:txPr>
    <a:bodyPr/>
    <a:lstStyle/>
    <a:p>
      <a:pPr>
        <a:defRPr sz="1800" b="1"/>
      </a:pPr>
      <a:endParaRPr lang="lt-LT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29"/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Turistų skaičiaus kitimas 2011-2012 m.</a:t>
            </a:r>
            <a:endParaRPr lang="lt-LT" sz="2400" dirty="0"/>
          </a:p>
        </c:rich>
      </c:tx>
      <c:layout/>
      <c:overlay val="1"/>
    </c:title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1.6094855201273947E-2"/>
          <c:y val="0.10581036804877431"/>
          <c:w val="0.96733742547124357"/>
          <c:h val="0.68635502488027644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2011 m.</c:v>
                </c:pt>
              </c:strCache>
            </c:strRef>
          </c:tx>
          <c:dLbls>
            <c:dLbl>
              <c:idx val="0"/>
              <c:layout>
                <c:manualLayout>
                  <c:x val="-1.0288208717549902E-2"/>
                  <c:y val="-4.6412971658119931E-2"/>
                </c:manualLayout>
              </c:layout>
              <c:showVal val="1"/>
            </c:dLbl>
            <c:dLbl>
              <c:idx val="1"/>
              <c:layout>
                <c:manualLayout>
                  <c:x val="-1.4697441025071818E-3"/>
                  <c:y val="-4.0224575437037211E-2"/>
                </c:manualLayout>
              </c:layout>
              <c:showVal val="1"/>
            </c:dLbl>
            <c:dLbl>
              <c:idx val="2"/>
              <c:layout>
                <c:manualLayout>
                  <c:x val="-8.8184646150427891E-3"/>
                  <c:y val="-2.4753584884330628E-2"/>
                </c:manualLayout>
              </c:layout>
              <c:showVal val="1"/>
            </c:dLbl>
            <c:showVal val="1"/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236117</c:v>
                </c:pt>
                <c:pt idx="1">
                  <c:v>146204</c:v>
                </c:pt>
                <c:pt idx="2">
                  <c:v>89913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 m.</c:v>
                </c:pt>
              </c:strCache>
            </c:strRef>
          </c:tx>
          <c:dLbls>
            <c:dLbl>
              <c:idx val="0"/>
              <c:layout>
                <c:manualLayout>
                  <c:x val="2.0576417435099852E-2"/>
                  <c:y val="-4.0224575437037176E-2"/>
                </c:manualLayout>
              </c:layout>
              <c:showVal val="1"/>
            </c:dLbl>
            <c:dLbl>
              <c:idx val="1"/>
              <c:layout>
                <c:manualLayout>
                  <c:x val="2.7925137947635452E-2"/>
                  <c:y val="-3.4036179215954594E-2"/>
                </c:manualLayout>
              </c:layout>
              <c:showVal val="1"/>
            </c:dLbl>
            <c:dLbl>
              <c:idx val="2"/>
              <c:layout>
                <c:manualLayout>
                  <c:x val="1.9106673332592802E-2"/>
                  <c:y val="-2.4753584884330587E-2"/>
                </c:manualLayout>
              </c:layout>
              <c:showVal val="1"/>
            </c:dLbl>
            <c:showVal val="1"/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261273</c:v>
                </c:pt>
                <c:pt idx="1">
                  <c:v>157020</c:v>
                </c:pt>
                <c:pt idx="2">
                  <c:v>104253</c:v>
                </c:pt>
              </c:numCache>
            </c:numRef>
          </c:val>
        </c:ser>
        <c:dLbls>
          <c:showVal val="1"/>
        </c:dLbls>
        <c:shape val="cylinder"/>
        <c:axId val="83008128"/>
        <c:axId val="83737600"/>
        <c:axId val="0"/>
      </c:bar3DChart>
      <c:catAx>
        <c:axId val="83008128"/>
        <c:scaling>
          <c:orientation val="minMax"/>
        </c:scaling>
        <c:axPos val="b"/>
        <c:tickLblPos val="nextTo"/>
        <c:crossAx val="83737600"/>
        <c:crosses val="autoZero"/>
        <c:auto val="1"/>
        <c:lblAlgn val="ctr"/>
        <c:lblOffset val="100"/>
      </c:catAx>
      <c:valAx>
        <c:axId val="83737600"/>
        <c:scaling>
          <c:orientation val="minMax"/>
        </c:scaling>
        <c:delete val="1"/>
        <c:axPos val="l"/>
        <c:numFmt formatCode="General" sourceLinked="1"/>
        <c:tickLblPos val="none"/>
        <c:crossAx val="83008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5732129300448162"/>
          <c:y val="0.89371405126525849"/>
          <c:w val="0.27524268136873681"/>
          <c:h val="9.1311004430306889E-2"/>
        </c:manualLayout>
      </c:layout>
    </c:legend>
    <c:plotVisOnly val="1"/>
  </c:chart>
  <c:txPr>
    <a:bodyPr/>
    <a:lstStyle/>
    <a:p>
      <a:pPr>
        <a:defRPr sz="1800" b="1"/>
      </a:pPr>
      <a:endParaRPr lang="lt-LT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29"/>
  <c:chart>
    <c:title>
      <c:tx>
        <c:rich>
          <a:bodyPr/>
          <a:lstStyle/>
          <a:p>
            <a:pPr algn="l">
              <a:defRPr sz="1400"/>
            </a:pPr>
            <a:r>
              <a:rPr lang="lt-LT" sz="1400"/>
              <a:t>Turistų skaičiaus pasiskirstymas </a:t>
            </a:r>
            <a:r>
              <a:rPr lang="en-US" sz="1400"/>
              <a:t>2011 m.</a:t>
            </a:r>
          </a:p>
        </c:rich>
      </c:tx>
      <c:layout>
        <c:manualLayout>
          <c:xMode val="edge"/>
          <c:yMode val="edge"/>
          <c:x val="1.9956115987112558E-2"/>
          <c:y val="3.1115820679770468E-2"/>
        </c:manualLayout>
      </c:layout>
      <c:overlay val="1"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7821606711543708"/>
          <c:w val="1"/>
          <c:h val="0.8217839328845636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9355641275263205"/>
                  <c:y val="-0.27190939661033559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0.18190857795461518"/>
                  <c:y val="-1.2995142746889949E-2"/>
                </c:manualLayout>
              </c:layout>
              <c:dLblPos val="bestFit"/>
              <c:showVal val="1"/>
            </c:dLbl>
            <c:dLblPos val="bestFit"/>
            <c:showVal val="1"/>
            <c:showLeaderLines val="1"/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146204</c:v>
                </c:pt>
                <c:pt idx="1">
                  <c:v>89913</c:v>
                </c:pt>
              </c:numCache>
            </c:numRef>
          </c:val>
        </c:ser>
        <c:dLbls>
          <c:showVal val="1"/>
        </c:dLbls>
      </c:pie3DChart>
    </c:plotArea>
    <c:plotVisOnly val="1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29"/>
  <c:chart>
    <c:title>
      <c:tx>
        <c:rich>
          <a:bodyPr/>
          <a:lstStyle/>
          <a:p>
            <a:pPr algn="r">
              <a:defRPr sz="1400">
                <a:solidFill>
                  <a:srgbClr val="FF0000"/>
                </a:solidFill>
              </a:defRPr>
            </a:pPr>
            <a:r>
              <a:rPr lang="lt-LT" sz="1400" dirty="0" smtClean="0">
                <a:solidFill>
                  <a:srgbClr val="FF0000"/>
                </a:solidFill>
              </a:rPr>
              <a:t>Turistų</a:t>
            </a:r>
            <a:r>
              <a:rPr lang="lt-LT" sz="1400" baseline="0" dirty="0" smtClean="0">
                <a:solidFill>
                  <a:srgbClr val="FF0000"/>
                </a:solidFill>
              </a:rPr>
              <a:t> skaičiaus pasiskirstymas </a:t>
            </a:r>
            <a:r>
              <a:rPr lang="en-US" sz="1400" dirty="0" smtClean="0">
                <a:solidFill>
                  <a:srgbClr val="FF0000"/>
                </a:solidFill>
              </a:rPr>
              <a:t>2012 </a:t>
            </a:r>
            <a:r>
              <a:rPr lang="en-US" sz="1400" dirty="0">
                <a:solidFill>
                  <a:srgbClr val="FF0000"/>
                </a:solidFill>
              </a:rPr>
              <a:t>m.</a:t>
            </a:r>
          </a:p>
        </c:rich>
      </c:tx>
      <c:layout>
        <c:manualLayout>
          <c:xMode val="edge"/>
          <c:yMode val="edge"/>
          <c:x val="0.26876933636375616"/>
          <c:y val="5.5430349008840314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0220356871835339"/>
          <c:y val="0.19836526100274574"/>
          <c:w val="0.87983232559847446"/>
          <c:h val="0.801634738997253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 m.</c:v>
                </c:pt>
              </c:strCache>
            </c:strRef>
          </c:tx>
          <c:explosion val="20"/>
          <c:dLbls>
            <c:dLbl>
              <c:idx val="0"/>
              <c:layout>
                <c:manualLayout>
                  <c:x val="-0.15544412202787297"/>
                  <c:y val="-0.19652578284952471"/>
                </c:manualLayout>
              </c:layout>
              <c:spPr/>
              <c:txPr>
                <a:bodyPr/>
                <a:lstStyle/>
                <a:p>
                  <a:pPr>
                    <a:defRPr sz="1400" b="1"/>
                  </a:pPr>
                  <a:endParaRPr lang="lt-LT"/>
                </a:p>
              </c:txPr>
              <c:dLblPos val="bestFit"/>
              <c:showVal val="1"/>
            </c:dLbl>
            <c:dLbl>
              <c:idx val="1"/>
              <c:layout>
                <c:manualLayout>
                  <c:x val="0.22419825292481627"/>
                  <c:y val="-3.9678131001317345E-7"/>
                </c:manualLayout>
              </c:layout>
              <c:spPr/>
              <c:txPr>
                <a:bodyPr/>
                <a:lstStyle/>
                <a:p>
                  <a:pPr>
                    <a:defRPr sz="1400" b="1"/>
                  </a:pPr>
                  <a:endParaRPr lang="lt-LT"/>
                </a:p>
              </c:txPr>
              <c:dLblPos val="bestFit"/>
              <c:showVal val="1"/>
            </c:dLbl>
            <c:dLblPos val="outEnd"/>
            <c:showVal val="1"/>
            <c:showLeaderLines val="1"/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157020</c:v>
                </c:pt>
                <c:pt idx="1">
                  <c:v>104253</c:v>
                </c:pt>
              </c:numCache>
            </c:numRef>
          </c:val>
        </c:ser>
        <c:dLbls>
          <c:showVal val="1"/>
        </c:dLbls>
      </c:pie3DChart>
    </c:plotArea>
    <c:plotVisOnly val="1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29"/>
  <c:chart>
    <c:title>
      <c:tx>
        <c:rich>
          <a:bodyPr/>
          <a:lstStyle/>
          <a:p>
            <a:pPr>
              <a:defRPr sz="2000"/>
            </a:pPr>
            <a:r>
              <a:rPr lang="lt-LT" sz="2000" dirty="0" smtClean="0"/>
              <a:t>Turistų skaičiaus pasiskirstymas ketvirčiais (2012 m.)</a:t>
            </a:r>
            <a:endParaRPr lang="lt-LT" sz="2000" dirty="0"/>
          </a:p>
        </c:rich>
      </c:tx>
      <c:layout/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"/>
          <c:y val="0.12072197444116191"/>
          <c:w val="0.99190800293592152"/>
          <c:h val="0.66227528602552876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Bendras skaičius</c:v>
                </c:pt>
              </c:strCache>
            </c:strRef>
          </c:tx>
          <c:dLbls>
            <c:dLbl>
              <c:idx val="0"/>
              <c:layout>
                <c:manualLayout>
                  <c:x val="4.3369498106767762E-3"/>
                  <c:y val="0.19617320846688802"/>
                </c:manualLayout>
              </c:layout>
              <c:showVal val="1"/>
            </c:dLbl>
            <c:dLbl>
              <c:idx val="1"/>
              <c:layout>
                <c:manualLayout>
                  <c:x val="7.228249684461294E-3"/>
                  <c:y val="0.20522735654997523"/>
                </c:manualLayout>
              </c:layout>
              <c:showVal val="1"/>
            </c:dLbl>
            <c:dLbl>
              <c:idx val="2"/>
              <c:layout>
                <c:manualLayout>
                  <c:x val="2.8912998737845156E-3"/>
                  <c:y val="0.27464249185364337"/>
                </c:manualLayout>
              </c:layout>
              <c:spPr/>
              <c:txPr>
                <a:bodyPr rot="-5400000" vert="horz"/>
                <a:lstStyle/>
                <a:p>
                  <a:pPr>
                    <a:defRPr sz="1600">
                      <a:solidFill>
                        <a:srgbClr val="FF0000"/>
                      </a:solidFill>
                    </a:defRPr>
                  </a:pPr>
                  <a:endParaRPr lang="lt-LT"/>
                </a:p>
              </c:txPr>
              <c:showVal val="1"/>
            </c:dLbl>
            <c:dLbl>
              <c:idx val="3"/>
              <c:layout>
                <c:manualLayout>
                  <c:x val="5.7825997475691414E-3"/>
                  <c:y val="0.20522735654997518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62170</c:v>
                </c:pt>
                <c:pt idx="1">
                  <c:v>60729</c:v>
                </c:pt>
                <c:pt idx="2">
                  <c:v>73249</c:v>
                </c:pt>
                <c:pt idx="3">
                  <c:v>65125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Iš Lietuvos</c:v>
                </c:pt>
              </c:strCache>
            </c:strRef>
          </c:tx>
          <c:dLbls>
            <c:dLbl>
              <c:idx val="0"/>
              <c:layout>
                <c:manualLayout>
                  <c:x val="4.3369498106767762E-3"/>
                  <c:y val="0.28369663993673039"/>
                </c:manualLayout>
              </c:layout>
              <c:showVal val="1"/>
            </c:dLbl>
            <c:dLbl>
              <c:idx val="1"/>
              <c:layout>
                <c:manualLayout>
                  <c:x val="7.228249684461294E-3"/>
                  <c:y val="0.25351614632643976"/>
                </c:manualLayout>
              </c:layout>
              <c:showVal val="1"/>
            </c:dLbl>
            <c:dLbl>
              <c:idx val="2"/>
              <c:layout>
                <c:manualLayout>
                  <c:x val="4.3369498106767762E-3"/>
                  <c:y val="0.26860639313158508"/>
                </c:manualLayout>
              </c:layout>
              <c:showVal val="1"/>
            </c:dLbl>
            <c:dLbl>
              <c:idx val="3"/>
              <c:layout>
                <c:manualLayout>
                  <c:x val="5.7825997475691414E-3"/>
                  <c:y val="0.29275078801981752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40451</c:v>
                </c:pt>
                <c:pt idx="1">
                  <c:v>36180</c:v>
                </c:pt>
                <c:pt idx="2">
                  <c:v>38347</c:v>
                </c:pt>
                <c:pt idx="3">
                  <c:v>42042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Iš užsienio</c:v>
                </c:pt>
              </c:strCache>
            </c:strRef>
          </c:tx>
          <c:dLbls>
            <c:dLbl>
              <c:idx val="0"/>
              <c:layout>
                <c:manualLayout>
                  <c:x val="5.782599747569033E-3"/>
                  <c:y val="0.15090246805145238"/>
                </c:manualLayout>
              </c:layout>
              <c:showVal val="1"/>
            </c:dLbl>
            <c:dLbl>
              <c:idx val="1"/>
              <c:layout>
                <c:manualLayout>
                  <c:x val="1.4456499368922585E-3"/>
                  <c:y val="0.17504686293968463"/>
                </c:manualLayout>
              </c:layout>
              <c:showVal val="1"/>
            </c:dLbl>
            <c:dLbl>
              <c:idx val="2"/>
              <c:layout>
                <c:manualLayout>
                  <c:x val="4.3369498106767762E-3"/>
                  <c:y val="0.25049809696541087"/>
                </c:manualLayout>
              </c:layout>
              <c:showVal val="1"/>
            </c:dLbl>
            <c:dLbl>
              <c:idx val="3"/>
              <c:layout>
                <c:manualLayout>
                  <c:x val="7.228249684461294E-3"/>
                  <c:y val="0.15392051741248139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21719</c:v>
                </c:pt>
                <c:pt idx="1">
                  <c:v>24549</c:v>
                </c:pt>
                <c:pt idx="2">
                  <c:v>34902</c:v>
                </c:pt>
                <c:pt idx="3">
                  <c:v>23083</c:v>
                </c:pt>
              </c:numCache>
            </c:numRef>
          </c:val>
        </c:ser>
        <c:dLbls>
          <c:showVal val="1"/>
        </c:dLbls>
        <c:shape val="cylinder"/>
        <c:axId val="90414464"/>
        <c:axId val="90424448"/>
        <c:axId val="0"/>
      </c:bar3DChart>
      <c:catAx>
        <c:axId val="90414464"/>
        <c:scaling>
          <c:orientation val="minMax"/>
        </c:scaling>
        <c:axPos val="b"/>
        <c:tickLblPos val="nextTo"/>
        <c:crossAx val="90424448"/>
        <c:crosses val="autoZero"/>
        <c:auto val="1"/>
        <c:lblAlgn val="ctr"/>
        <c:lblOffset val="100"/>
      </c:catAx>
      <c:valAx>
        <c:axId val="90424448"/>
        <c:scaling>
          <c:orientation val="minMax"/>
        </c:scaling>
        <c:delete val="1"/>
        <c:axPos val="l"/>
        <c:numFmt formatCode="General" sourceLinked="1"/>
        <c:tickLblPos val="none"/>
        <c:crossAx val="90414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727873587816298"/>
          <c:y val="0.89043649073577658"/>
          <c:w val="0.53141727421907581"/>
          <c:h val="9.4361095585187973E-2"/>
        </c:manualLayout>
      </c:layout>
    </c:legend>
    <c:plotVisOnly val="1"/>
  </c:chart>
  <c:txPr>
    <a:bodyPr/>
    <a:lstStyle/>
    <a:p>
      <a:pPr>
        <a:defRPr sz="1800" b="1"/>
      </a:pPr>
      <a:endParaRPr lang="lt-L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29"/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Nakvynių skaičiaus kitimas 2011-2012 m.</a:t>
            </a:r>
            <a:endParaRPr lang="lt-LT" sz="2400" dirty="0"/>
          </a:p>
        </c:rich>
      </c:tx>
      <c:layout/>
      <c:overlay val="1"/>
    </c:title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1.5583712087070673E-2"/>
          <c:y val="0.13581222124630704"/>
          <c:w val="0.97694670348155965"/>
          <c:h val="0.66529333538655799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2011 m.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4.225269105440678E-2"/>
                </c:manualLayout>
              </c:layout>
              <c:showVal val="1"/>
            </c:dLbl>
            <c:dLbl>
              <c:idx val="1"/>
              <c:layout>
                <c:manualLayout>
                  <c:x val="-7.228249684461301E-3"/>
                  <c:y val="-2.4144394888232366E-2"/>
                </c:manualLayout>
              </c:layout>
              <c:showVal val="1"/>
            </c:dLbl>
            <c:dLbl>
              <c:idx val="2"/>
              <c:layout>
                <c:manualLayout>
                  <c:x val="-2.8912998737845156E-3"/>
                  <c:y val="-3.0180493610290397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981578</c:v>
                </c:pt>
                <c:pt idx="1">
                  <c:v>457205</c:v>
                </c:pt>
                <c:pt idx="2">
                  <c:v>524373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 m.</c:v>
                </c:pt>
              </c:strCache>
            </c:strRef>
          </c:tx>
          <c:dLbls>
            <c:dLbl>
              <c:idx val="0"/>
              <c:layout>
                <c:manualLayout>
                  <c:x val="4.3369498106767733E-2"/>
                  <c:y val="-5.7342937859551975E-2"/>
                </c:manualLayout>
              </c:layout>
              <c:showVal val="1"/>
            </c:dLbl>
            <c:dLbl>
              <c:idx val="1"/>
              <c:layout>
                <c:manualLayout>
                  <c:x val="2.3130398990276132E-2"/>
                  <c:y val="-3.6216592332348543E-2"/>
                </c:manualLayout>
              </c:layout>
              <c:showVal val="1"/>
            </c:dLbl>
            <c:dLbl>
              <c:idx val="2"/>
              <c:layout>
                <c:manualLayout>
                  <c:x val="3.3249948548521979E-2"/>
                  <c:y val="-3.3198542971319502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1063134</c:v>
                </c:pt>
                <c:pt idx="1">
                  <c:v>472067</c:v>
                </c:pt>
                <c:pt idx="2">
                  <c:v>591067</c:v>
                </c:pt>
              </c:numCache>
            </c:numRef>
          </c:val>
        </c:ser>
        <c:dLbls>
          <c:showVal val="1"/>
        </c:dLbls>
        <c:shape val="cylinder"/>
        <c:axId val="89283584"/>
        <c:axId val="107112704"/>
        <c:axId val="0"/>
      </c:bar3DChart>
      <c:catAx>
        <c:axId val="89283584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107112704"/>
        <c:crosses val="autoZero"/>
        <c:auto val="1"/>
        <c:lblAlgn val="ctr"/>
        <c:lblOffset val="100"/>
      </c:catAx>
      <c:valAx>
        <c:axId val="107112704"/>
        <c:scaling>
          <c:orientation val="minMax"/>
        </c:scaling>
        <c:delete val="1"/>
        <c:axPos val="l"/>
        <c:numFmt formatCode="General" sourceLinked="1"/>
        <c:tickLblPos val="none"/>
        <c:crossAx val="89283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600489745219601"/>
          <c:y val="0.89006719556199343"/>
          <c:w val="0.25443336441670389"/>
          <c:h val="9.8117972935464245E-2"/>
        </c:manualLayout>
      </c:layout>
      <c:txPr>
        <a:bodyPr/>
        <a:lstStyle/>
        <a:p>
          <a:pPr>
            <a:defRPr b="1"/>
          </a:pPr>
          <a:endParaRPr lang="lt-LT"/>
        </a:p>
      </c:txPr>
    </c:legend>
    <c:plotVisOnly val="1"/>
  </c:chart>
  <c:txPr>
    <a:bodyPr/>
    <a:lstStyle/>
    <a:p>
      <a:pPr>
        <a:defRPr sz="1800"/>
      </a:pPr>
      <a:endParaRPr lang="lt-LT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29"/>
  <c:chart>
    <c:title>
      <c:tx>
        <c:rich>
          <a:bodyPr/>
          <a:lstStyle/>
          <a:p>
            <a:pPr>
              <a:defRPr sz="1400"/>
            </a:pPr>
            <a:r>
              <a:rPr lang="lt-LT" sz="1400"/>
              <a:t>Nakvynių skaičiaus pasiskirstymas </a:t>
            </a:r>
            <a:r>
              <a:rPr lang="en-US" sz="1400"/>
              <a:t>2011 m.</a:t>
            </a:r>
          </a:p>
        </c:rich>
      </c:tx>
      <c:layout>
        <c:manualLayout>
          <c:xMode val="edge"/>
          <c:yMode val="edge"/>
          <c:x val="1.8739584490612173E-2"/>
          <c:y val="2.7688148600331395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3.2334370255156848E-2"/>
          <c:y val="0.18500297956454756"/>
          <c:w val="0.95002870051475774"/>
          <c:h val="0.8149970204354526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 m.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dLblPos val="ctr"/>
            <c:showVal val="1"/>
            <c:showLeaderLines val="1"/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457205</c:v>
                </c:pt>
                <c:pt idx="1">
                  <c:v>524373</c:v>
                </c:pt>
              </c:numCache>
            </c:numRef>
          </c:val>
        </c:ser>
        <c:dLbls>
          <c:showVal val="1"/>
        </c:dLbls>
      </c:pie3DChart>
    </c:plotArea>
    <c:plotVisOnly val="1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29"/>
  <c:chart>
    <c:title>
      <c:tx>
        <c:rich>
          <a:bodyPr/>
          <a:lstStyle/>
          <a:p>
            <a:pPr>
              <a:defRPr sz="1400">
                <a:solidFill>
                  <a:srgbClr val="FF0000"/>
                </a:solidFill>
              </a:defRPr>
            </a:pPr>
            <a:r>
              <a:rPr lang="lt-LT" sz="1400">
                <a:solidFill>
                  <a:srgbClr val="FF0000"/>
                </a:solidFill>
              </a:rPr>
              <a:t>Nakvynių skaičiaus pasiskirstymas </a:t>
            </a:r>
            <a:r>
              <a:rPr lang="en-US" sz="1400">
                <a:solidFill>
                  <a:srgbClr val="FF0000"/>
                </a:solidFill>
              </a:rPr>
              <a:t>2012 m.</a:t>
            </a:r>
          </a:p>
        </c:rich>
      </c:tx>
      <c:layout>
        <c:manualLayout>
          <c:xMode val="edge"/>
          <c:yMode val="edge"/>
          <c:x val="0.2478795616516197"/>
          <c:y val="2.7133681052982417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9193249930335601E-2"/>
          <c:y val="0.20841068828609696"/>
          <c:w val="0.97080675006966444"/>
          <c:h val="0.791589311713902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 m.</c:v>
                </c:pt>
              </c:strCache>
            </c:strRef>
          </c:tx>
          <c:explosion val="25"/>
          <c:dLbls>
            <c:spPr>
              <a:ln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dLblPos val="ctr"/>
            <c:showVal val="1"/>
            <c:showLeaderLines val="1"/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472067</c:v>
                </c:pt>
                <c:pt idx="1">
                  <c:v>591067</c:v>
                </c:pt>
              </c:numCache>
            </c:numRef>
          </c:val>
        </c:ser>
        <c:dLbls>
          <c:showVal val="1"/>
        </c:dLbls>
      </c:pie3DChart>
    </c:plotArea>
    <c:plotVisOnly val="1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29"/>
  <c:chart>
    <c:title>
      <c:tx>
        <c:rich>
          <a:bodyPr/>
          <a:lstStyle/>
          <a:p>
            <a:pPr>
              <a:defRPr sz="2000"/>
            </a:pPr>
            <a:r>
              <a:rPr lang="lt-LT" sz="2000" dirty="0" smtClean="0"/>
              <a:t>Turistų nakvynių</a:t>
            </a:r>
            <a:r>
              <a:rPr lang="lt-LT" sz="2000" baseline="0" dirty="0" smtClean="0"/>
              <a:t> skaičiaus pasiskirstymas ketvirčiais (2012 m.)</a:t>
            </a:r>
            <a:endParaRPr lang="lt-LT" sz="2000" dirty="0"/>
          </a:p>
        </c:rich>
      </c:tx>
      <c:layout/>
      <c:overlay val="1"/>
    </c:title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8.6738996213535507E-3"/>
          <c:y val="8.4505382108813323E-2"/>
          <c:w val="0.98323410331456773"/>
          <c:h val="0.71660017452405145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Bendras skaičius</c:v>
                </c:pt>
              </c:strCache>
            </c:strRef>
          </c:tx>
          <c:dLbls>
            <c:dLbl>
              <c:idx val="0"/>
              <c:layout>
                <c:manualLayout>
                  <c:x val="5.7825997475690468E-3"/>
                  <c:y val="0.19617320846688791"/>
                </c:manualLayout>
              </c:layout>
              <c:showVal val="1"/>
            </c:dLbl>
            <c:dLbl>
              <c:idx val="1"/>
              <c:layout>
                <c:manualLayout>
                  <c:x val="8.6738996213535507E-3"/>
                  <c:y val="0.20220930718894611"/>
                </c:manualLayout>
              </c:layout>
              <c:showVal val="1"/>
            </c:dLbl>
            <c:dLbl>
              <c:idx val="2"/>
              <c:layout>
                <c:manualLayout>
                  <c:x val="4.3369498106767762E-3"/>
                  <c:y val="0.31689518290804991"/>
                </c:manualLayout>
              </c:layout>
              <c:spPr/>
              <c:txPr>
                <a:bodyPr rot="-5400000" vert="horz"/>
                <a:lstStyle/>
                <a:p>
                  <a:pPr>
                    <a:defRPr sz="1600">
                      <a:solidFill>
                        <a:srgbClr val="FF0000"/>
                      </a:solidFill>
                    </a:defRPr>
                  </a:pPr>
                  <a:endParaRPr lang="lt-LT"/>
                </a:p>
              </c:txPr>
              <c:showVal val="1"/>
            </c:dLbl>
            <c:dLbl>
              <c:idx val="3"/>
              <c:layout>
                <c:manualLayout>
                  <c:x val="7.2282496844611891E-3"/>
                  <c:y val="0.19919125782791705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248157</c:v>
                </c:pt>
                <c:pt idx="1">
                  <c:v>258403</c:v>
                </c:pt>
                <c:pt idx="2">
                  <c:v>314372</c:v>
                </c:pt>
                <c:pt idx="3">
                  <c:v>242202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Iš Lietuvos</c:v>
                </c:pt>
              </c:strCache>
            </c:strRef>
          </c:tx>
          <c:dLbls>
            <c:dLbl>
              <c:idx val="0"/>
              <c:layout>
                <c:manualLayout>
                  <c:x val="5.782599747569033E-3"/>
                  <c:y val="0.20824540591100424"/>
                </c:manualLayout>
              </c:layout>
              <c:showVal val="1"/>
            </c:dLbl>
            <c:dLbl>
              <c:idx val="1"/>
              <c:layout>
                <c:manualLayout>
                  <c:x val="1.4456499368922585E-3"/>
                  <c:y val="0.18410101102277179"/>
                </c:manualLayout>
              </c:layout>
              <c:showVal val="1"/>
            </c:dLbl>
            <c:dLbl>
              <c:idx val="2"/>
              <c:layout>
                <c:manualLayout>
                  <c:x val="4.3369498106767762E-3"/>
                  <c:y val="0.19919125782791705"/>
                </c:manualLayout>
              </c:layout>
              <c:showVal val="1"/>
            </c:dLbl>
            <c:dLbl>
              <c:idx val="3"/>
              <c:layout>
                <c:manualLayout>
                  <c:x val="7.228249684461294E-3"/>
                  <c:y val="0.19617320846688791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123759</c:v>
                </c:pt>
                <c:pt idx="1">
                  <c:v>110823</c:v>
                </c:pt>
                <c:pt idx="2">
                  <c:v>118911</c:v>
                </c:pt>
                <c:pt idx="3">
                  <c:v>118574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Iš užsienio</c:v>
                </c:pt>
              </c:strCache>
            </c:strRef>
          </c:tx>
          <c:dLbls>
            <c:dLbl>
              <c:idx val="0"/>
              <c:layout>
                <c:manualLayout>
                  <c:x val="7.2282496844613218E-3"/>
                  <c:y val="0.2112634552720333"/>
                </c:manualLayout>
              </c:layout>
              <c:showVal val="1"/>
            </c:dLbl>
            <c:dLbl>
              <c:idx val="1"/>
              <c:layout>
                <c:manualLayout>
                  <c:x val="1.4456499368922053E-3"/>
                  <c:y val="0.25351614632643976"/>
                </c:manualLayout>
              </c:layout>
              <c:showVal val="1"/>
            </c:dLbl>
            <c:dLbl>
              <c:idx val="2"/>
              <c:layout>
                <c:manualLayout>
                  <c:x val="5.782599747569033E-3"/>
                  <c:y val="0.34103957779628225"/>
                </c:manualLayout>
              </c:layout>
              <c:showVal val="1"/>
            </c:dLbl>
            <c:dLbl>
              <c:idx val="3"/>
              <c:layout>
                <c:manualLayout>
                  <c:x val="8.6738996213534449E-3"/>
                  <c:y val="0.20522735654997504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124398</c:v>
                </c:pt>
                <c:pt idx="1">
                  <c:v>147580</c:v>
                </c:pt>
                <c:pt idx="2">
                  <c:v>195461</c:v>
                </c:pt>
                <c:pt idx="3">
                  <c:v>123628</c:v>
                </c:pt>
              </c:numCache>
            </c:numRef>
          </c:val>
        </c:ser>
        <c:dLbls>
          <c:showVal val="1"/>
        </c:dLbls>
        <c:shape val="cylinder"/>
        <c:axId val="89555712"/>
        <c:axId val="89557248"/>
        <c:axId val="0"/>
      </c:bar3DChart>
      <c:catAx>
        <c:axId val="89555712"/>
        <c:scaling>
          <c:orientation val="minMax"/>
        </c:scaling>
        <c:axPos val="b"/>
        <c:tickLblPos val="nextTo"/>
        <c:crossAx val="89557248"/>
        <c:crosses val="autoZero"/>
        <c:auto val="1"/>
        <c:lblAlgn val="ctr"/>
        <c:lblOffset val="100"/>
      </c:catAx>
      <c:valAx>
        <c:axId val="89557248"/>
        <c:scaling>
          <c:orientation val="minMax"/>
        </c:scaling>
        <c:delete val="1"/>
        <c:axPos val="l"/>
        <c:numFmt formatCode="General" sourceLinked="1"/>
        <c:tickLblPos val="none"/>
        <c:crossAx val="89555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2860483625680939"/>
          <c:y val="0.90552673754092172"/>
          <c:w val="0.56611287270449029"/>
          <c:h val="7.927084878004266E-2"/>
        </c:manualLayout>
      </c:layout>
    </c:legend>
    <c:plotVisOnly val="1"/>
  </c:chart>
  <c:txPr>
    <a:bodyPr/>
    <a:lstStyle/>
    <a:p>
      <a:pPr>
        <a:defRPr sz="1800" b="1"/>
      </a:pPr>
      <a:endParaRPr lang="lt-LT"/>
    </a:p>
  </c:txPr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0.04098</cdr:x>
      <cdr:y>0.94117</cdr:y>
    </cdr:from>
    <cdr:to>
      <cdr:x>0.95841</cdr:x>
      <cdr:y>0.98318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60040" y="3960440"/>
          <a:ext cx="8059611" cy="17679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</cdr:x>
      <cdr:y>0.59649</cdr:y>
    </cdr:from>
    <cdr:to>
      <cdr:x>0.30833</cdr:x>
      <cdr:y>0.70175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296144" y="2448272"/>
          <a:ext cx="1368152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11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0.68333</cdr:x>
      <cdr:y>0.61404</cdr:y>
    </cdr:from>
    <cdr:to>
      <cdr:x>0.84167</cdr:x>
      <cdr:y>0.7193</cdr:y>
    </cdr:to>
    <cdr:sp macro="" textlink="">
      <cdr:nvSpPr>
        <cdr:cNvPr id="5" name="Oval 4"/>
        <cdr:cNvSpPr/>
      </cdr:nvSpPr>
      <cdr:spPr>
        <a:xfrm xmlns:a="http://schemas.openxmlformats.org/drawingml/2006/main">
          <a:off x="5904656" y="2520280"/>
          <a:ext cx="1368152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16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0.41667</cdr:x>
      <cdr:y>0.59649</cdr:y>
    </cdr:from>
    <cdr:to>
      <cdr:x>0.575</cdr:x>
      <cdr:y>0.70175</cdr:y>
    </cdr:to>
    <cdr:sp macro="" textlink="">
      <cdr:nvSpPr>
        <cdr:cNvPr id="6" name="Oval 5"/>
        <cdr:cNvSpPr/>
      </cdr:nvSpPr>
      <cdr:spPr>
        <a:xfrm xmlns:a="http://schemas.openxmlformats.org/drawingml/2006/main">
          <a:off x="3600400" y="2448272"/>
          <a:ext cx="1368152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7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0.0678</cdr:x>
      <cdr:y>0.38225</cdr:y>
    </cdr:from>
    <cdr:to>
      <cdr:x>0.36412</cdr:x>
      <cdr:y>0.58098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8032" y="936104"/>
          <a:ext cx="1258907" cy="4866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38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0.57627</cdr:x>
      <cdr:y>0.49987</cdr:y>
    </cdr:from>
    <cdr:to>
      <cdr:x>0.86273</cdr:x>
      <cdr:y>0.6929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448272" y="1224136"/>
          <a:ext cx="1217018" cy="47271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62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0.15254</cdr:x>
      <cdr:y>0.42857</cdr:y>
    </cdr:from>
    <cdr:to>
      <cdr:x>0.44886</cdr:x>
      <cdr:y>0.62167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48072" y="1080120"/>
          <a:ext cx="1258907" cy="48666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40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0.61017</cdr:x>
      <cdr:y>0.54286</cdr:y>
    </cdr:from>
    <cdr:to>
      <cdr:x>0.89664</cdr:x>
      <cdr:y>0.73043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592288" y="1368152"/>
          <a:ext cx="1217060" cy="472729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60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0.68852</cdr:x>
      <cdr:y>0.61604</cdr:y>
    </cdr:from>
    <cdr:to>
      <cdr:x>0.84686</cdr:x>
      <cdr:y>0.71871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048672" y="2592288"/>
          <a:ext cx="1390955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13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0.42623</cdr:x>
      <cdr:y>0.61604</cdr:y>
    </cdr:from>
    <cdr:to>
      <cdr:x>0.58456</cdr:x>
      <cdr:y>0.71871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744416" y="2592288"/>
          <a:ext cx="1390955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3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0.15574</cdr:x>
      <cdr:y>0.59892</cdr:y>
    </cdr:from>
    <cdr:to>
      <cdr:x>0.31407</cdr:x>
      <cdr:y>0.7016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368152" y="2520280"/>
          <a:ext cx="1390955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8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0.11667</cdr:x>
      <cdr:y>0.5233</cdr:y>
    </cdr:from>
    <cdr:to>
      <cdr:x>0.4008</cdr:x>
      <cdr:y>0.70645</cdr:y>
    </cdr:to>
    <cdr:sp macro="" textlink="">
      <cdr:nvSpPr>
        <cdr:cNvPr id="2" name="Oval 1"/>
        <cdr:cNvSpPr/>
      </cdr:nvSpPr>
      <cdr:spPr>
        <a:xfrm xmlns:a="http://schemas.openxmlformats.org/drawingml/2006/main">
          <a:off x="504056" y="1440160"/>
          <a:ext cx="1227597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53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0.61667</cdr:x>
      <cdr:y>0.49713</cdr:y>
    </cdr:from>
    <cdr:to>
      <cdr:x>0.90001</cdr:x>
      <cdr:y>0.68029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664296" y="1368152"/>
          <a:ext cx="1224161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47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0.14754</cdr:x>
      <cdr:y>0.55263</cdr:y>
    </cdr:from>
    <cdr:to>
      <cdr:x>0.42702</cdr:x>
      <cdr:y>0.73684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48072" y="1512168"/>
          <a:ext cx="1227597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56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0.62295</cdr:x>
      <cdr:y>0.5</cdr:y>
    </cdr:from>
    <cdr:to>
      <cdr:x>0.90165</cdr:x>
      <cdr:y>0.68421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736304" y="1368152"/>
          <a:ext cx="1224161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FF0000"/>
              </a:solidFill>
            </a:rPr>
            <a:t>44 proc.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0.42623</cdr:x>
      <cdr:y>0.18823</cdr:y>
    </cdr:from>
    <cdr:to>
      <cdr:x>0.58197</cdr:x>
      <cdr:y>0.27379</cdr:y>
    </cdr:to>
    <cdr:sp macro="" textlink="">
      <cdr:nvSpPr>
        <cdr:cNvPr id="8" name="Oval 7"/>
        <cdr:cNvSpPr/>
      </cdr:nvSpPr>
      <cdr:spPr>
        <a:xfrm xmlns:a="http://schemas.openxmlformats.org/drawingml/2006/main">
          <a:off x="3744416" y="792088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46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0.28689</cdr:x>
      <cdr:y>0.73582</cdr:y>
    </cdr:from>
    <cdr:to>
      <cdr:x>0.44262</cdr:x>
      <cdr:y>0.82138</cdr:y>
    </cdr:to>
    <cdr:sp macro="" textlink="">
      <cdr:nvSpPr>
        <cdr:cNvPr id="9" name="Oval 8"/>
        <cdr:cNvSpPr/>
      </cdr:nvSpPr>
      <cdr:spPr>
        <a:xfrm xmlns:a="http://schemas.openxmlformats.org/drawingml/2006/main">
          <a:off x="2520280" y="3096344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29 </a:t>
          </a:r>
          <a:r>
            <a:rPr lang="en-US" sz="1400" b="1" dirty="0" smtClean="0">
              <a:solidFill>
                <a:sysClr val="windowText" lastClr="000000"/>
              </a:solidFill>
            </a:rPr>
            <a:t>proc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0.63315</cdr:y>
    </cdr:from>
    <cdr:to>
      <cdr:x>0.59836</cdr:x>
      <cdr:y>0.71871</cdr:y>
    </cdr:to>
    <cdr:sp macro="" textlink="">
      <cdr:nvSpPr>
        <cdr:cNvPr id="10" name="Oval 9"/>
        <cdr:cNvSpPr/>
      </cdr:nvSpPr>
      <cdr:spPr>
        <a:xfrm xmlns:a="http://schemas.openxmlformats.org/drawingml/2006/main">
          <a:off x="3888432" y="2664296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42 </a:t>
          </a:r>
          <a:r>
            <a:rPr lang="en-US" sz="1400" b="1" dirty="0" smtClean="0">
              <a:solidFill>
                <a:sysClr val="windowText" lastClr="000000"/>
              </a:solidFill>
            </a:rPr>
            <a:t>proc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0.39344</cdr:x>
      <cdr:y>0.53048</cdr:y>
    </cdr:from>
    <cdr:to>
      <cdr:x>0.54918</cdr:x>
      <cdr:y>0.61604</cdr:y>
    </cdr:to>
    <cdr:sp macro="" textlink="">
      <cdr:nvSpPr>
        <cdr:cNvPr id="11" name="Oval 10"/>
        <cdr:cNvSpPr/>
      </cdr:nvSpPr>
      <cdr:spPr>
        <a:xfrm xmlns:a="http://schemas.openxmlformats.org/drawingml/2006/main">
          <a:off x="3456384" y="2232248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-2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0.45902</cdr:x>
      <cdr:y>0.4278</cdr:y>
    </cdr:from>
    <cdr:to>
      <cdr:x>0.61475</cdr:x>
      <cdr:y>0.51336</cdr:y>
    </cdr:to>
    <cdr:sp macro="" textlink="">
      <cdr:nvSpPr>
        <cdr:cNvPr id="12" name="Oval 11"/>
        <cdr:cNvSpPr/>
      </cdr:nvSpPr>
      <cdr:spPr>
        <a:xfrm xmlns:a="http://schemas.openxmlformats.org/drawingml/2006/main">
          <a:off x="4032448" y="1800200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26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0.27049</cdr:x>
      <cdr:y>0.29091</cdr:y>
    </cdr:from>
    <cdr:to>
      <cdr:x>0.42623</cdr:x>
      <cdr:y>0.37647</cdr:y>
    </cdr:to>
    <cdr:sp macro="" textlink="">
      <cdr:nvSpPr>
        <cdr:cNvPr id="13" name="Oval 12"/>
        <cdr:cNvSpPr/>
      </cdr:nvSpPr>
      <cdr:spPr>
        <a:xfrm xmlns:a="http://schemas.openxmlformats.org/drawingml/2006/main">
          <a:off x="2376264" y="1224136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-23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0.35246</cdr:x>
      <cdr:y>0.85561</cdr:y>
    </cdr:from>
    <cdr:to>
      <cdr:x>0.5082</cdr:x>
      <cdr:y>0.94116</cdr:y>
    </cdr:to>
    <cdr:sp macro="" textlink="">
      <cdr:nvSpPr>
        <cdr:cNvPr id="14" name="Oval 13"/>
        <cdr:cNvSpPr/>
      </cdr:nvSpPr>
      <cdr:spPr>
        <a:xfrm xmlns:a="http://schemas.openxmlformats.org/drawingml/2006/main">
          <a:off x="3096344" y="3600400"/>
          <a:ext cx="1368172" cy="360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13 </a:t>
          </a:r>
          <a:r>
            <a:rPr lang="en-US" sz="1400" b="1" dirty="0" smtClean="0">
              <a:solidFill>
                <a:sysClr val="windowText" lastClr="000000"/>
              </a:solidFill>
            </a:rPr>
            <a:t>proc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0.32787</cdr:x>
      <cdr:y>0.85561</cdr:y>
    </cdr:from>
    <cdr:to>
      <cdr:x>0.48361</cdr:x>
      <cdr:y>0.94117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80320" y="3600400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13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0.33607</cdr:x>
      <cdr:y>0.73582</cdr:y>
    </cdr:from>
    <cdr:to>
      <cdr:x>0.4918</cdr:x>
      <cdr:y>0.82138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952328" y="3096344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12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0.33607</cdr:x>
      <cdr:y>0.63315</cdr:y>
    </cdr:from>
    <cdr:to>
      <cdr:x>0.4918</cdr:x>
      <cdr:y>0.71871</cdr:y>
    </cdr:to>
    <cdr:sp macro="" textlink="">
      <cdr:nvSpPr>
        <cdr:cNvPr id="4" name="Oval 3"/>
        <cdr:cNvSpPr/>
      </cdr:nvSpPr>
      <cdr:spPr>
        <a:xfrm xmlns:a="http://schemas.openxmlformats.org/drawingml/2006/main">
          <a:off x="2952328" y="2664296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33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0.55738</cdr:x>
      <cdr:y>0.51336</cdr:y>
    </cdr:from>
    <cdr:to>
      <cdr:x>0.71311</cdr:x>
      <cdr:y>0.59892</cdr:y>
    </cdr:to>
    <cdr:sp macro="" textlink="">
      <cdr:nvSpPr>
        <cdr:cNvPr id="5" name="Oval 4"/>
        <cdr:cNvSpPr/>
      </cdr:nvSpPr>
      <cdr:spPr>
        <a:xfrm xmlns:a="http://schemas.openxmlformats.org/drawingml/2006/main">
          <a:off x="4896544" y="2160240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-0,07p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0.41069</cdr:y>
    </cdr:from>
    <cdr:to>
      <cdr:x>0.59836</cdr:x>
      <cdr:y>0.49625</cdr:y>
    </cdr:to>
    <cdr:sp macro="" textlink="">
      <cdr:nvSpPr>
        <cdr:cNvPr id="6" name="Oval 5"/>
        <cdr:cNvSpPr/>
      </cdr:nvSpPr>
      <cdr:spPr>
        <a:xfrm xmlns:a="http://schemas.openxmlformats.org/drawingml/2006/main">
          <a:off x="3888432" y="1728192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3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0.29091</cdr:y>
    </cdr:from>
    <cdr:to>
      <cdr:x>0.59836</cdr:x>
      <cdr:y>0.37647</cdr:y>
    </cdr:to>
    <cdr:sp macro="" textlink="">
      <cdr:nvSpPr>
        <cdr:cNvPr id="7" name="Oval 6"/>
        <cdr:cNvSpPr/>
      </cdr:nvSpPr>
      <cdr:spPr>
        <a:xfrm xmlns:a="http://schemas.openxmlformats.org/drawingml/2006/main">
          <a:off x="3888432" y="1224136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-17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0.18823</cdr:y>
    </cdr:from>
    <cdr:to>
      <cdr:x>0.59836</cdr:x>
      <cdr:y>0.27379</cdr:y>
    </cdr:to>
    <cdr:sp macro="" textlink="">
      <cdr:nvSpPr>
        <cdr:cNvPr id="8" name="Oval 7"/>
        <cdr:cNvSpPr/>
      </cdr:nvSpPr>
      <cdr:spPr>
        <a:xfrm xmlns:a="http://schemas.openxmlformats.org/drawingml/2006/main">
          <a:off x="3888432" y="792088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41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5E46D0-CFD3-4E9C-BBC2-6D2081FBFF55}" type="datetimeFigureOut">
              <a:rPr lang="lt-LT"/>
              <a:pPr>
                <a:defRPr/>
              </a:pPr>
              <a:t>2013.03.07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t-LT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t-LT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590353-09EF-4EF4-97E0-44D1A8ADE85B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35E2D7-56F2-4A07-980C-95FE0C310444}" type="slidenum">
              <a:rPr lang="lt-L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lt-L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3FCE1-1FFE-4848-8EC8-3D0D8CE0C786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97177-2E91-448B-8F1D-DD05120E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8802D-07BC-4AB6-ADC0-C6752174F9CE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17A1-0A45-48C7-AD7D-B37CB399D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C0D2-D040-4DB8-BE9D-C789E9D59AC5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AA26-5FC6-488C-BD8C-FF79A7B8D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7AB17-AEC6-48AC-B155-8379B48FE715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3EE93-E88C-4CF3-AA7D-345F52722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24A68-6D30-45D4-8464-0DACD815C629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566F2-03CD-41CB-8515-CC327B896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4FCED-9047-4ADB-8761-490B43ADE8AF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476D-87E8-4647-9F28-B0370DA57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AB25A-ADDC-49EB-B001-84C88E8E7F6F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19AA2-A552-4BBC-BFA4-7FE014E2A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5C4C6-D27D-405C-9AEA-5B69449D7A1E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2CFEA-23DE-4F38-A5F2-6EF567D92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A442-5B8C-4CD9-94E3-60643ADEEFBA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42AC-BF20-40AC-8E6E-B14240572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90B11-736E-4D18-81BB-CF41BA9DD782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87A83-28A9-47D7-98B3-37BED0EC8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14D6E-DC68-49D9-AD32-258D277B1D95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707A-3239-4342-BD0F-19C9C1016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A671C84-E003-483D-BA3C-92FD0E887258}" type="datetimeFigureOut">
              <a:rPr lang="en-US"/>
              <a:pPr>
                <a:defRPr/>
              </a:pPr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8CF771E-4CD9-4E4D-AA98-3D91D00D9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84313"/>
            <a:ext cx="9144000" cy="6492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5400" b="1" dirty="0" smtClean="0">
                <a:solidFill>
                  <a:schemeClr val="bg1"/>
                </a:solidFill>
              </a:rPr>
              <a:t>DRUSKININKŲ </a:t>
            </a:r>
            <a:r>
              <a:rPr lang="en-US" sz="5400" b="1" dirty="0" smtClean="0">
                <a:solidFill>
                  <a:schemeClr val="bg1"/>
                </a:solidFill>
              </a:rPr>
              <a:t>KURORT</a:t>
            </a:r>
            <a:r>
              <a:rPr lang="lt-LT" sz="5400" b="1" dirty="0" smtClean="0">
                <a:solidFill>
                  <a:schemeClr val="bg1"/>
                </a:solidFill>
              </a:rPr>
              <a:t>AS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6375" y="2708275"/>
            <a:ext cx="6264275" cy="3024188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 smtClean="0">
                <a:solidFill>
                  <a:schemeClr val="bg1">
                    <a:lumMod val="50000"/>
                  </a:schemeClr>
                </a:solidFill>
              </a:rPr>
              <a:t>201</a:t>
            </a:r>
            <a:r>
              <a:rPr lang="lt-LT" sz="9600" dirty="0" smtClean="0">
                <a:solidFill>
                  <a:schemeClr val="bg1">
                    <a:lumMod val="50000"/>
                  </a:schemeClr>
                </a:solidFill>
              </a:rPr>
              <a:t>2 m.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lt-LT" sz="9600" dirty="0" smtClean="0">
                <a:solidFill>
                  <a:schemeClr val="bg1">
                    <a:lumMod val="50000"/>
                  </a:schemeClr>
                </a:solidFill>
              </a:rPr>
              <a:t>TURIZMO STATISTIKA*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68313" y="5876925"/>
            <a:ext cx="8351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t-LT">
                <a:solidFill>
                  <a:srgbClr val="000000"/>
                </a:solidFill>
                <a:latin typeface="Calibri" pitchFamily="34" charset="0"/>
              </a:rPr>
              <a:t>*Statistikos departamento duomenimis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79512" y="2204864"/>
          <a:ext cx="8784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179512" y="2276872"/>
          <a:ext cx="4248472" cy="244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4716016" y="3861048"/>
          <a:ext cx="424847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Chart 2"/>
          <p:cNvGraphicFramePr/>
          <p:nvPr/>
        </p:nvGraphicFramePr>
        <p:xfrm>
          <a:off x="179512" y="2276872"/>
          <a:ext cx="4320480" cy="275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4572000" y="3645024"/>
          <a:ext cx="4392488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272</Words>
  <Application>Microsoft Office PowerPoint</Application>
  <PresentationFormat>On-screen Show (4:3)</PresentationFormat>
  <Paragraphs>101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DRUSKININKŲ KURORTAS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Vš.Į. Druskininkų "TVIC"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TVIC</dc:creator>
  <cp:lastModifiedBy>Vartotojas</cp:lastModifiedBy>
  <cp:revision>130</cp:revision>
  <dcterms:created xsi:type="dcterms:W3CDTF">2012-02-29T15:58:53Z</dcterms:created>
  <dcterms:modified xsi:type="dcterms:W3CDTF">2013-03-07T12:59:34Z</dcterms:modified>
</cp:coreProperties>
</file>