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1" r:id="rId2"/>
    <p:sldId id="284" r:id="rId3"/>
    <p:sldId id="285" r:id="rId4"/>
    <p:sldId id="280" r:id="rId5"/>
    <p:sldId id="271" r:id="rId6"/>
    <p:sldId id="279" r:id="rId7"/>
    <p:sldId id="278" r:id="rId8"/>
    <p:sldId id="276" r:id="rId9"/>
    <p:sldId id="286" r:id="rId10"/>
  </p:sldIdLst>
  <p:sldSz cx="9144000" cy="6858000" type="screen4x3"/>
  <p:notesSz cx="6799263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9E00"/>
    <a:srgbClr val="88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12" y="-96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400" dirty="0" smtClean="0"/>
              <a:t>Turistų skaičius 1997–2017</a:t>
            </a:r>
            <a:r>
              <a:rPr lang="lt-LT" sz="2400" baseline="0" dirty="0" smtClean="0"/>
              <a:t> m.</a:t>
            </a:r>
            <a:endParaRPr lang="en-US" sz="2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6738996213535507E-3"/>
          <c:y val="0.1185943684624774"/>
          <c:w val="0.99132610037864599"/>
          <c:h val="0.74211908346762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 1-9 mėn.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51686</c:v>
                </c:pt>
                <c:pt idx="1">
                  <c:v>45508</c:v>
                </c:pt>
                <c:pt idx="2">
                  <c:v>40633</c:v>
                </c:pt>
                <c:pt idx="3">
                  <c:v>39442</c:v>
                </c:pt>
                <c:pt idx="4">
                  <c:v>40000</c:v>
                </c:pt>
                <c:pt idx="5">
                  <c:v>53265</c:v>
                </c:pt>
                <c:pt idx="6">
                  <c:v>49165</c:v>
                </c:pt>
                <c:pt idx="7">
                  <c:v>88890</c:v>
                </c:pt>
                <c:pt idx="8">
                  <c:v>123324</c:v>
                </c:pt>
                <c:pt idx="9">
                  <c:v>145988</c:v>
                </c:pt>
                <c:pt idx="10">
                  <c:v>190432</c:v>
                </c:pt>
                <c:pt idx="11">
                  <c:v>197824</c:v>
                </c:pt>
                <c:pt idx="12">
                  <c:v>171505</c:v>
                </c:pt>
                <c:pt idx="13">
                  <c:v>203062</c:v>
                </c:pt>
                <c:pt idx="14">
                  <c:v>236117</c:v>
                </c:pt>
                <c:pt idx="15">
                  <c:v>261273</c:v>
                </c:pt>
                <c:pt idx="16">
                  <c:v>272633</c:v>
                </c:pt>
                <c:pt idx="17">
                  <c:v>283788</c:v>
                </c:pt>
                <c:pt idx="18">
                  <c:v>296278</c:v>
                </c:pt>
                <c:pt idx="19">
                  <c:v>327749</c:v>
                </c:pt>
                <c:pt idx="20">
                  <c:v>249016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gapDepth val="70"/>
        <c:shape val="cylinder"/>
        <c:axId val="299456744"/>
        <c:axId val="299458312"/>
        <c:axId val="0"/>
      </c:bar3DChart>
      <c:catAx>
        <c:axId val="299456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99458312"/>
        <c:crosses val="autoZero"/>
        <c:auto val="1"/>
        <c:lblAlgn val="ctr"/>
        <c:lblOffset val="100"/>
        <c:noMultiLvlLbl val="0"/>
      </c:catAx>
      <c:valAx>
        <c:axId val="2994583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99456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 b="1"/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Turistų iš Rusijos skaičiaus kitimas 2007-2017 m.</a:t>
            </a:r>
          </a:p>
        </c:rich>
      </c:tx>
      <c:layout>
        <c:manualLayout>
          <c:xMode val="edge"/>
          <c:yMode val="edge"/>
          <c:x val="0.1450267661737692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8835555488440875E-2"/>
          <c:y val="0.1936719980314961"/>
          <c:w val="0.96232888902311831"/>
          <c:h val="0.58826304133858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Užsieniečiai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shade val="51000"/>
                    <a:satMod val="130000"/>
                  </a:schemeClr>
                </a:gs>
                <a:gs pos="80000">
                  <a:schemeClr val="accent3">
                    <a:tint val="77000"/>
                    <a:shade val="93000"/>
                    <a:satMod val="130000"/>
                  </a:schemeClr>
                </a:gs>
                <a:gs pos="100000">
                  <a:schemeClr val="accent3">
                    <a:tint val="77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 (9 mėn.)</c:v>
                </c:pt>
              </c:strCache>
            </c:strRef>
          </c:cat>
          <c:val>
            <c:numRef>
              <c:f>Lapas1!$B$2:$B$12</c:f>
              <c:numCache>
                <c:formatCode>General</c:formatCode>
                <c:ptCount val="11"/>
                <c:pt idx="0">
                  <c:v>52925</c:v>
                </c:pt>
                <c:pt idx="1">
                  <c:v>66852</c:v>
                </c:pt>
                <c:pt idx="2">
                  <c:v>61244</c:v>
                </c:pt>
                <c:pt idx="3">
                  <c:v>77782</c:v>
                </c:pt>
                <c:pt idx="4">
                  <c:v>89913</c:v>
                </c:pt>
                <c:pt idx="5">
                  <c:v>104253</c:v>
                </c:pt>
                <c:pt idx="6">
                  <c:v>115741</c:v>
                </c:pt>
                <c:pt idx="7">
                  <c:v>113979</c:v>
                </c:pt>
                <c:pt idx="8">
                  <c:v>103207</c:v>
                </c:pt>
                <c:pt idx="9">
                  <c:v>112353</c:v>
                </c:pt>
                <c:pt idx="10">
                  <c:v>89365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Rusija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shade val="51000"/>
                    <a:satMod val="130000"/>
                  </a:schemeClr>
                </a:gs>
                <a:gs pos="80000">
                  <a:schemeClr val="accent3">
                    <a:shade val="76000"/>
                    <a:shade val="93000"/>
                    <a:satMod val="130000"/>
                  </a:schemeClr>
                </a:gs>
                <a:gs pos="100000">
                  <a:schemeClr val="accent3">
                    <a:shade val="76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Lapas1!$A$2:$A$12</c:f>
              <c:strCach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 (9 mėn.)</c:v>
                </c:pt>
              </c:strCache>
            </c:strRef>
          </c:cat>
          <c:val>
            <c:numRef>
              <c:f>Lapas1!$C$2:$C$12</c:f>
              <c:numCache>
                <c:formatCode>General</c:formatCode>
                <c:ptCount val="11"/>
                <c:pt idx="0">
                  <c:v>10588</c:v>
                </c:pt>
                <c:pt idx="1">
                  <c:v>12184</c:v>
                </c:pt>
                <c:pt idx="2">
                  <c:v>13844</c:v>
                </c:pt>
                <c:pt idx="3">
                  <c:v>20172</c:v>
                </c:pt>
                <c:pt idx="4">
                  <c:v>28996</c:v>
                </c:pt>
                <c:pt idx="5">
                  <c:v>42287</c:v>
                </c:pt>
                <c:pt idx="6">
                  <c:v>49396</c:v>
                </c:pt>
                <c:pt idx="7">
                  <c:v>39064</c:v>
                </c:pt>
                <c:pt idx="8">
                  <c:v>22390</c:v>
                </c:pt>
                <c:pt idx="9">
                  <c:v>23085</c:v>
                </c:pt>
                <c:pt idx="10">
                  <c:v>19397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23232824"/>
        <c:axId val="423232040"/>
      </c:barChart>
      <c:catAx>
        <c:axId val="423232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23232040"/>
        <c:crosses val="autoZero"/>
        <c:auto val="1"/>
        <c:lblAlgn val="ctr"/>
        <c:lblOffset val="100"/>
        <c:noMultiLvlLbl val="0"/>
      </c:catAx>
      <c:valAx>
        <c:axId val="423232040"/>
        <c:scaling>
          <c:orientation val="minMax"/>
          <c:max val="120000"/>
        </c:scaling>
        <c:delete val="1"/>
        <c:axPos val="l"/>
        <c:numFmt formatCode="General" sourceLinked="1"/>
        <c:majorTickMark val="none"/>
        <c:minorTickMark val="none"/>
        <c:tickLblPos val="nextTo"/>
        <c:crossAx val="423232824"/>
        <c:crosses val="autoZero"/>
        <c:crossBetween val="between"/>
        <c:majorUnit val="15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Turistų skaičiaus kitimas 2016–2017 m. (1-9 mėn.)</a:t>
            </a:r>
            <a:endParaRPr lang="lt-LT" sz="2400" dirty="0"/>
          </a:p>
        </c:rich>
      </c:tx>
      <c:layout>
        <c:manualLayout>
          <c:xMode val="edge"/>
          <c:yMode val="edge"/>
          <c:x val="0.13777795181227587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822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2016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57637675959502E-3"/>
                  <c:y val="-3.01804936102904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247323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7825997475690321E-3"/>
                  <c:y val="-3.62165923323485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158367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12998737845156E-3"/>
                  <c:y val="-3.31985429713195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88956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247323</c:v>
                </c:pt>
                <c:pt idx="1">
                  <c:v>158367</c:v>
                </c:pt>
                <c:pt idx="2">
                  <c:v>88956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912998737845183E-2"/>
                  <c:y val="-3.9234641693377606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00B050"/>
                        </a:solidFill>
                      </a:defRPr>
                    </a:pPr>
                    <a:r>
                      <a:rPr lang="en-US" dirty="0" smtClean="0"/>
                      <a:t>249016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249948548521827E-2"/>
                  <c:y val="-4.2252691054406634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00B050"/>
                        </a:solidFill>
                      </a:defRPr>
                    </a:pPr>
                    <a:r>
                      <a:rPr lang="en-US" dirty="0" smtClean="0"/>
                      <a:t>159651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1923848169875461E-2"/>
                  <c:y val="-3.01804936102905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00B050"/>
                        </a:solidFill>
                      </a:rPr>
                      <a:t>89365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249016</c:v>
                </c:pt>
                <c:pt idx="1">
                  <c:v>159651</c:v>
                </c:pt>
                <c:pt idx="2">
                  <c:v>89365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gapDepth val="50"/>
        <c:shape val="cylinder"/>
        <c:axId val="299459096"/>
        <c:axId val="299457136"/>
        <c:axId val="0"/>
      </c:bar3DChart>
      <c:catAx>
        <c:axId val="299459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299457136"/>
        <c:crosses val="autoZero"/>
        <c:auto val="1"/>
        <c:lblAlgn val="ctr"/>
        <c:lblOffset val="100"/>
        <c:noMultiLvlLbl val="0"/>
      </c:catAx>
      <c:valAx>
        <c:axId val="2994571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99459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552669921921241"/>
          <c:y val="0.8900671955619941"/>
          <c:w val="0.30358546227104105"/>
          <c:h val="9.8117972935464301E-2"/>
        </c:manualLayout>
      </c:layout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>
                <a:solidFill>
                  <a:srgbClr val="00B050"/>
                </a:solidFill>
              </a:rPr>
              <a:t>Turistų skaičiaus pasiskirstymas </a:t>
            </a:r>
            <a:r>
              <a:rPr lang="en-US" sz="1400" dirty="0" smtClean="0">
                <a:solidFill>
                  <a:srgbClr val="00B050"/>
                </a:solidFill>
              </a:rPr>
              <a:t>201</a:t>
            </a:r>
            <a:r>
              <a:rPr lang="lt-LT" sz="1400" dirty="0" smtClean="0">
                <a:solidFill>
                  <a:srgbClr val="00B050"/>
                </a:solidFill>
              </a:rPr>
              <a:t>6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rgbClr val="00B050"/>
                </a:solidFill>
              </a:rPr>
              <a:t>m</a:t>
            </a:r>
            <a:r>
              <a:rPr lang="en-US" sz="1400" dirty="0" smtClean="0">
                <a:solidFill>
                  <a:srgbClr val="00B050"/>
                </a:solidFill>
              </a:rPr>
              <a:t>.</a:t>
            </a:r>
            <a:endParaRPr lang="lt-LT" sz="1400" dirty="0" smtClean="0">
              <a:solidFill>
                <a:srgbClr val="00B050"/>
              </a:solidFill>
            </a:endParaRPr>
          </a:p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 smtClean="0">
                <a:solidFill>
                  <a:srgbClr val="00B050"/>
                </a:solidFill>
              </a:rPr>
              <a:t> (1-9 mėn.)</a:t>
            </a:r>
            <a:endParaRPr lang="en-US" sz="1400" dirty="0">
              <a:solidFill>
                <a:srgbClr val="00B050"/>
              </a:solidFill>
            </a:endParaRPr>
          </a:p>
        </c:rich>
      </c:tx>
      <c:layout>
        <c:manualLayout>
          <c:xMode val="edge"/>
          <c:yMode val="edge"/>
          <c:x val="0.27149031463547368"/>
          <c:y val="3.111582067977043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7821606711543719"/>
          <c:w val="1"/>
          <c:h val="0.8217839328845636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2016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34003260466351209"/>
                  <c:y val="-9.040044264500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158367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357160409671995"/>
                  <c:y val="-2.336708297348009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88956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158367</c:v>
                </c:pt>
                <c:pt idx="1">
                  <c:v>88956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ln>
          <a:noFill/>
        </a:ln>
      </c:spPr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Turistų</a:t>
            </a:r>
            <a:r>
              <a:rPr lang="lt-LT" sz="1400" baseline="0" dirty="0" smtClean="0">
                <a:solidFill>
                  <a:schemeClr val="tx1"/>
                </a:solidFill>
              </a:rPr>
              <a:t> skaičiaus pasiskirstymas </a:t>
            </a:r>
            <a:r>
              <a:rPr lang="en-US" sz="1400" dirty="0" smtClean="0">
                <a:solidFill>
                  <a:schemeClr val="tx1"/>
                </a:solidFill>
              </a:rPr>
              <a:t>201</a:t>
            </a:r>
            <a:r>
              <a:rPr lang="lt-LT" sz="1400" dirty="0" smtClean="0">
                <a:solidFill>
                  <a:schemeClr val="tx1"/>
                </a:solidFill>
              </a:rPr>
              <a:t>7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m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  <a:endParaRPr lang="lt-LT" sz="1400" dirty="0" smtClean="0">
              <a:solidFill>
                <a:schemeClr val="tx1"/>
              </a:solidFill>
            </a:endParaRPr>
          </a:p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 (1-9 mėn.)</a:t>
            </a:r>
            <a:endParaRPr lang="en-US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7667293087961979E-2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220356871835341"/>
          <c:y val="0.19836526100274574"/>
          <c:w val="0.8798323255984748"/>
          <c:h val="0.8016347389972535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explosion val="20"/>
          <c:dLbls>
            <c:dLbl>
              <c:idx val="0"/>
              <c:layout>
                <c:manualLayout>
                  <c:x val="-0.31387755409474277"/>
                  <c:y val="-0.11086069801768057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159651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4213411315880157"/>
                  <c:y val="-2.0156887329979254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89365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159651</c:v>
                </c:pt>
                <c:pt idx="1">
                  <c:v>89365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lt-LT" sz="2400" dirty="0" smtClean="0"/>
              <a:t>Nakvynių skaičiaus kitimas 2016–2017 m. (1-9 mėn.)</a:t>
            </a:r>
            <a:endParaRPr lang="lt-LT" sz="24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583712087070673E-2"/>
          <c:y val="0.13581222124630704"/>
          <c:w val="0.97694670348155965"/>
          <c:h val="0.66529333538655822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2016 m.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8.6740134520572401E-3"/>
                  <c:y val="-2.71624442492614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864253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7825997475690321E-3"/>
                  <c:y val="-3.62165923323485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415267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8912998737845156E-3"/>
                  <c:y val="-3.31985429713195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448986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864253</c:v>
                </c:pt>
                <c:pt idx="1">
                  <c:v>415267</c:v>
                </c:pt>
                <c:pt idx="2">
                  <c:v>448986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2017 m.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6141248422306461E-2"/>
                  <c:y val="-2.71624442492614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887221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3249948548521938E-2"/>
                  <c:y val="-4.225269105440665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412206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1923848169875461E-2"/>
                  <c:y val="-3.018049361029050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475015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887221</c:v>
                </c:pt>
                <c:pt idx="1">
                  <c:v>412206</c:v>
                </c:pt>
                <c:pt idx="2">
                  <c:v>475015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0"/>
        <c:gapDepth val="50"/>
        <c:shape val="cylinder"/>
        <c:axId val="299459880"/>
        <c:axId val="299460272"/>
        <c:axId val="0"/>
      </c:bar3DChart>
      <c:catAx>
        <c:axId val="299459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lt-LT"/>
          </a:p>
        </c:txPr>
        <c:crossAx val="299460272"/>
        <c:crosses val="autoZero"/>
        <c:auto val="1"/>
        <c:lblAlgn val="ctr"/>
        <c:lblOffset val="100"/>
        <c:noMultiLvlLbl val="0"/>
      </c:catAx>
      <c:valAx>
        <c:axId val="2994602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99459880"/>
        <c:crosses val="autoZero"/>
        <c:crossBetween val="between"/>
      </c:valAx>
      <c:spPr>
        <a:effectLst>
          <a:softEdge rad="0"/>
        </a:effectLst>
      </c:spPr>
    </c:plotArea>
    <c:legend>
      <c:legendPos val="r"/>
      <c:layout>
        <c:manualLayout>
          <c:xMode val="edge"/>
          <c:yMode val="edge"/>
          <c:x val="0.33552669921921241"/>
          <c:y val="0.88704914620096498"/>
          <c:w val="0.30358546227104105"/>
          <c:h val="9.8117972935464301E-2"/>
        </c:manualLayout>
      </c:layout>
      <c:overlay val="0"/>
      <c:txPr>
        <a:bodyPr/>
        <a:lstStyle/>
        <a:p>
          <a:pPr>
            <a:defRPr b="1"/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>
                <a:solidFill>
                  <a:srgbClr val="00B050"/>
                </a:solidFill>
              </a:rPr>
              <a:t>Nakvynių skaičiaus pasiskirstymas </a:t>
            </a:r>
            <a:r>
              <a:rPr lang="en-US" sz="1400" dirty="0" smtClean="0">
                <a:solidFill>
                  <a:srgbClr val="00B050"/>
                </a:solidFill>
              </a:rPr>
              <a:t>201</a:t>
            </a:r>
            <a:r>
              <a:rPr lang="lt-LT" sz="1400" dirty="0" smtClean="0">
                <a:solidFill>
                  <a:srgbClr val="00B050"/>
                </a:solidFill>
              </a:rPr>
              <a:t>6</a:t>
            </a:r>
            <a:r>
              <a:rPr lang="en-US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rgbClr val="00B050"/>
                </a:solidFill>
              </a:rPr>
              <a:t>m</a:t>
            </a:r>
            <a:r>
              <a:rPr lang="en-US" sz="1400" dirty="0" smtClean="0">
                <a:solidFill>
                  <a:srgbClr val="00B050"/>
                </a:solidFill>
              </a:rPr>
              <a:t>.</a:t>
            </a:r>
            <a:endParaRPr lang="lt-LT" sz="1400" dirty="0" smtClean="0">
              <a:solidFill>
                <a:srgbClr val="00B050"/>
              </a:solidFill>
            </a:endParaRPr>
          </a:p>
          <a:p>
            <a:pPr algn="r">
              <a:defRPr sz="1400">
                <a:solidFill>
                  <a:srgbClr val="00B050"/>
                </a:solidFill>
              </a:defRPr>
            </a:pPr>
            <a:r>
              <a:rPr lang="lt-LT" sz="1400" dirty="0" smtClean="0">
                <a:solidFill>
                  <a:srgbClr val="00B050"/>
                </a:solidFill>
              </a:rPr>
              <a:t>(1-9 mėn.)</a:t>
            </a:r>
            <a:endParaRPr lang="en-US" sz="1400" dirty="0">
              <a:solidFill>
                <a:srgbClr val="00B050"/>
              </a:solidFill>
            </a:endParaRPr>
          </a:p>
        </c:rich>
      </c:tx>
      <c:layout>
        <c:manualLayout>
          <c:xMode val="edge"/>
          <c:yMode val="edge"/>
          <c:x val="0.23626171166166721"/>
          <c:y val="2.7688148600331385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334370255156855E-2"/>
          <c:y val="0.18500297956454756"/>
          <c:w val="0.95002870051475774"/>
          <c:h val="0.8149970204354526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2016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20545217198089111"/>
                  <c:y val="-4.03349466585274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415267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098114098433507"/>
                  <c:y val="-2.083115316415220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448986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77094211754249"/>
                      <c:h val="9.2709150896776255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415267</c:v>
                </c:pt>
                <c:pt idx="1">
                  <c:v>448986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400" b="1"/>
      </a:pPr>
      <a:endParaRPr lang="lt-L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1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>
                <a:solidFill>
                  <a:schemeClr val="tx1"/>
                </a:solidFill>
              </a:rPr>
              <a:t>Nakvynių skaičiaus pasiskirstymas </a:t>
            </a:r>
            <a:r>
              <a:rPr lang="en-US" sz="1400" dirty="0" smtClean="0">
                <a:solidFill>
                  <a:schemeClr val="tx1"/>
                </a:solidFill>
              </a:rPr>
              <a:t>201</a:t>
            </a:r>
            <a:r>
              <a:rPr lang="lt-LT" sz="1400" dirty="0" smtClean="0">
                <a:solidFill>
                  <a:schemeClr val="tx1"/>
                </a:solidFill>
              </a:rPr>
              <a:t>7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m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  <a:endParaRPr lang="lt-LT" sz="1400" dirty="0" smtClean="0">
              <a:solidFill>
                <a:schemeClr val="tx1"/>
              </a:solidFill>
            </a:endParaRPr>
          </a:p>
          <a:p>
            <a:pPr algn="r">
              <a:defRPr sz="1400">
                <a:solidFill>
                  <a:schemeClr val="tx1"/>
                </a:solidFill>
              </a:defRPr>
            </a:pPr>
            <a:r>
              <a:rPr lang="lt-LT" sz="1400" dirty="0" smtClean="0">
                <a:solidFill>
                  <a:schemeClr val="tx1"/>
                </a:solidFill>
              </a:rPr>
              <a:t>(1-9 mėn.)</a:t>
            </a:r>
            <a:endParaRPr lang="en-US" sz="14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1.6575571748858507E-2"/>
          <c:y val="2.7133681052982424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93249930335598E-2"/>
          <c:y val="0.20841068828609702"/>
          <c:w val="0.97080675006966444"/>
          <c:h val="0.7915893117139026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 m.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0.24270242374503193"/>
                  <c:y val="-5.693589191857503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412206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49290759808051"/>
                      <c:h val="9.3243803418127269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25794400980536208"/>
                  <c:y val="-0.1667389192490372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475015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ln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412206</c:v>
                </c:pt>
                <c:pt idx="1">
                  <c:v>475015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rgbClr val="88CC00"/>
      </a:solidFill>
    </a:ln>
  </c:spPr>
  <c:txPr>
    <a:bodyPr/>
    <a:lstStyle/>
    <a:p>
      <a:pPr>
        <a:defRPr sz="1800"/>
      </a:pPr>
      <a:endParaRPr lang="lt-LT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 sz="2200"/>
            </a:pPr>
            <a:r>
              <a:rPr lang="lt-LT" sz="2200" dirty="0" smtClean="0"/>
              <a:t>Turistų iš užsienio skaičiaus kitimas </a:t>
            </a:r>
          </a:p>
          <a:p>
            <a:pPr>
              <a:defRPr sz="2200"/>
            </a:pPr>
            <a:r>
              <a:rPr lang="lt-LT" sz="2200" dirty="0" smtClean="0"/>
              <a:t>2016–2017 m. (1-9 mėn.)</a:t>
            </a:r>
            <a:endParaRPr lang="lt-LT" sz="2200" dirty="0"/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600449676811866"/>
          <c:y val="0.19013710974482986"/>
          <c:w val="0.8477177399232505"/>
          <c:h val="0.7796823966448797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 m.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8.6738996213535473E-3"/>
                  <c:y val="-6.036098722058091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18782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17316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 </c:v>
                </c:pt>
                <c:pt idx="7">
                  <c:v>Rusija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8481</c:v>
                </c:pt>
                <c:pt idx="1">
                  <c:v>1575</c:v>
                </c:pt>
                <c:pt idx="2">
                  <c:v>4713</c:v>
                </c:pt>
                <c:pt idx="3">
                  <c:v>6286</c:v>
                </c:pt>
                <c:pt idx="4">
                  <c:v>13790</c:v>
                </c:pt>
                <c:pt idx="5">
                  <c:v>18013</c:v>
                </c:pt>
                <c:pt idx="6">
                  <c:v>18782</c:v>
                </c:pt>
                <c:pt idx="7">
                  <c:v>17316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82E-3"/>
                  <c:y val="-2.4144394888232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282496844612836E-3"/>
                  <c:y val="-1.509024680514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1565199495138097E-2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010849432030321E-2"/>
                  <c:y val="-1.5090246805145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912998737844631E-3"/>
                  <c:y val="-2.4144394888232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6738996213535507E-3"/>
                  <c:y val="-1.509024680514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5.7824859168653393E-3"/>
                  <c:y val="-1.50902468051452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18820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7825997475691379E-3"/>
                  <c:y val="-3.92346416933775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19397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Izraelis</c:v>
                </c:pt>
                <c:pt idx="3">
                  <c:v>Vokietija</c:v>
                </c:pt>
                <c:pt idx="4">
                  <c:v>Latvija</c:v>
                </c:pt>
                <c:pt idx="5">
                  <c:v>Baltarusija</c:v>
                </c:pt>
                <c:pt idx="6">
                  <c:v>Lenkija </c:v>
                </c:pt>
                <c:pt idx="7">
                  <c:v>Rusija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7320</c:v>
                </c:pt>
                <c:pt idx="1">
                  <c:v>1740</c:v>
                </c:pt>
                <c:pt idx="2">
                  <c:v>5213</c:v>
                </c:pt>
                <c:pt idx="3">
                  <c:v>6795</c:v>
                </c:pt>
                <c:pt idx="4">
                  <c:v>12891</c:v>
                </c:pt>
                <c:pt idx="5">
                  <c:v>17189</c:v>
                </c:pt>
                <c:pt idx="6">
                  <c:v>18820</c:v>
                </c:pt>
                <c:pt idx="7">
                  <c:v>19397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97847584"/>
        <c:axId val="297848368"/>
        <c:axId val="0"/>
      </c:bar3DChart>
      <c:catAx>
        <c:axId val="2978475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97848368"/>
        <c:crosses val="autoZero"/>
        <c:auto val="1"/>
        <c:lblAlgn val="ctr"/>
        <c:lblOffset val="100"/>
        <c:noMultiLvlLbl val="0"/>
      </c:catAx>
      <c:valAx>
        <c:axId val="2978483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97847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72799834626767"/>
          <c:y val="0.75123692495465721"/>
          <c:w val="0.12992420241102542"/>
          <c:h val="0.16753310823913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lt-LT" dirty="0"/>
              <a:t>Turistų iš užsienio nakvynių skaičiaus </a:t>
            </a:r>
            <a:r>
              <a:rPr lang="lt-LT" dirty="0" smtClean="0"/>
              <a:t>kitimas</a:t>
            </a:r>
          </a:p>
          <a:p>
            <a:pPr>
              <a:defRPr/>
            </a:pPr>
            <a:r>
              <a:rPr lang="lt-LT" dirty="0" smtClean="0"/>
              <a:t>2016–2017 </a:t>
            </a:r>
            <a:r>
              <a:rPr lang="lt-LT" dirty="0"/>
              <a:t>m</a:t>
            </a:r>
            <a:r>
              <a:rPr lang="lt-LT" dirty="0" smtClean="0"/>
              <a:t>. (1-9 mėn.)</a:t>
            </a:r>
            <a:endParaRPr lang="lt-LT" dirty="0"/>
          </a:p>
        </c:rich>
      </c:tx>
      <c:layout>
        <c:manualLayout>
          <c:xMode val="edge"/>
          <c:yMode val="edge"/>
          <c:x val="0.20495001921462278"/>
          <c:y val="0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455884683122674"/>
          <c:y val="0.1720288135786556"/>
          <c:w val="0.8477177399232505"/>
          <c:h val="0.79477264345002474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 m.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5.7825997475689254E-3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23787</c:v>
                </c:pt>
                <c:pt idx="1">
                  <c:v>4835</c:v>
                </c:pt>
                <c:pt idx="2">
                  <c:v>30774</c:v>
                </c:pt>
                <c:pt idx="3">
                  <c:v>39965</c:v>
                </c:pt>
                <c:pt idx="4">
                  <c:v>40719</c:v>
                </c:pt>
                <c:pt idx="5">
                  <c:v>67020</c:v>
                </c:pt>
                <c:pt idx="6">
                  <c:v>92100</c:v>
                </c:pt>
                <c:pt idx="7">
                  <c:v>149796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2017 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825997475690321E-3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912998737845156E-3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9.05414808308713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3010849432030321E-2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3369498106767745E-3"/>
                  <c:y val="-9.05414808308708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673899621353549E-3"/>
                  <c:y val="-1.81082961661742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3369498106767736E-3"/>
                  <c:y val="-3.0180493610290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anchor="t"/>
                <a:lstStyle/>
                <a:p>
                  <a:pPr>
                    <a:lnSpc>
                      <a:spcPct val="100000"/>
                    </a:lnSpc>
                    <a:defRPr sz="1600">
                      <a:solidFill>
                        <a:srgbClr val="00B050"/>
                      </a:solidFill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00B050"/>
                    </a:solidFill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Kitos šalys</c:v>
                </c:pt>
                <c:pt idx="1">
                  <c:v>Estija</c:v>
                </c:pt>
                <c:pt idx="2">
                  <c:v>Latvija</c:v>
                </c:pt>
                <c:pt idx="3">
                  <c:v>Lenkija</c:v>
                </c:pt>
                <c:pt idx="4">
                  <c:v>Izraelis</c:v>
                </c:pt>
                <c:pt idx="5">
                  <c:v>Vokietija</c:v>
                </c:pt>
                <c:pt idx="6">
                  <c:v>Rusija</c:v>
                </c:pt>
                <c:pt idx="7">
                  <c:v>Baltarusija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24289</c:v>
                </c:pt>
                <c:pt idx="1">
                  <c:v>5106</c:v>
                </c:pt>
                <c:pt idx="2">
                  <c:v>29430</c:v>
                </c:pt>
                <c:pt idx="3">
                  <c:v>38992</c:v>
                </c:pt>
                <c:pt idx="4">
                  <c:v>55888</c:v>
                </c:pt>
                <c:pt idx="5">
                  <c:v>72435</c:v>
                </c:pt>
                <c:pt idx="6">
                  <c:v>98790</c:v>
                </c:pt>
                <c:pt idx="7">
                  <c:v>150085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97844840"/>
        <c:axId val="297846408"/>
        <c:axId val="0"/>
      </c:bar3DChart>
      <c:catAx>
        <c:axId val="2978448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297846408"/>
        <c:crosses val="autoZero"/>
        <c:auto val="1"/>
        <c:lblAlgn val="ctr"/>
        <c:lblOffset val="100"/>
        <c:noMultiLvlLbl val="0"/>
      </c:catAx>
      <c:valAx>
        <c:axId val="297846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978448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072244249728258"/>
          <c:y val="0.75123692495465721"/>
          <c:w val="0.12992420241102542"/>
          <c:h val="0.167533108239132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/>
      </a:pPr>
      <a:endParaRPr lang="lt-LT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129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0.41393</cdr:x>
      <cdr:y>0.65026</cdr:y>
    </cdr:from>
    <cdr:to>
      <cdr:x>0.58607</cdr:x>
      <cdr:y>0.75293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636404" y="2736304"/>
          <a:ext cx="1512168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+0,8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0.71311</cdr:x>
      <cdr:y>0.66737</cdr:y>
    </cdr:from>
    <cdr:to>
      <cdr:x>0.87705</cdr:x>
      <cdr:y>0.77004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264696" y="2808312"/>
          <a:ext cx="1440202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+0,5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0.12295</cdr:x>
      <cdr:y>0.65026</cdr:y>
    </cdr:from>
    <cdr:to>
      <cdr:x>0.28688</cdr:x>
      <cdr:y>0.75294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080120" y="2736304"/>
          <a:ext cx="1440138" cy="43208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+0,7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0.56237</cdr:x>
      <cdr:y>0.40063</cdr:y>
    </cdr:from>
    <cdr:to>
      <cdr:x>0.8587</cdr:x>
      <cdr:y>0.59936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389234" y="981120"/>
          <a:ext cx="1258949" cy="48667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</a:t>
          </a:r>
          <a:r>
            <a:rPr lang="lt-LT" sz="1200" b="1" dirty="0" smtClean="0">
              <a:solidFill>
                <a:sysClr val="windowText" lastClr="000000"/>
              </a:solidFill>
            </a:rPr>
            <a:t>Lietuvos </a:t>
          </a:r>
          <a:r>
            <a:rPr lang="lt-LT" sz="1200" b="1" dirty="0" smtClean="0">
              <a:solidFill>
                <a:srgbClr val="FF0000"/>
              </a:solidFill>
            </a:rPr>
            <a:t>64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0.1333</cdr:x>
      <cdr:y>0.32667</cdr:y>
    </cdr:from>
    <cdr:to>
      <cdr:x>0.42144</cdr:x>
      <cdr:y>0.50309</cdr:y>
    </cdr:to>
    <cdr:sp macro="" textlink="">
      <cdr:nvSpPr>
        <cdr:cNvPr id="3" name="Oval 2"/>
        <cdr:cNvSpPr/>
      </cdr:nvSpPr>
      <cdr:spPr>
        <a:xfrm xmlns:a="http://schemas.openxmlformats.org/drawingml/2006/main">
          <a:off x="566327" y="799976"/>
          <a:ext cx="1224136" cy="43204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/>
            <a:t>I</a:t>
          </a:r>
          <a:r>
            <a:rPr lang="lt-LT" sz="1200" b="1" dirty="0" smtClean="0">
              <a:solidFill>
                <a:sysClr val="windowText" lastClr="000000"/>
              </a:solidFill>
            </a:rPr>
            <a:t>š užsienio</a:t>
          </a:r>
          <a:endParaRPr lang="lt-LT" sz="1200" b="1" dirty="0">
            <a:solidFill>
              <a:sysClr val="windowText" lastClr="000000"/>
            </a:solidFill>
          </a:endParaRP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36 proc</a:t>
          </a:r>
          <a:r>
            <a:rPr lang="lt-LT" sz="1200" b="1" dirty="0">
              <a:solidFill>
                <a:srgbClr val="FF0000"/>
              </a:solidFill>
            </a:rPr>
            <a:t>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0.16949</cdr:x>
      <cdr:y>0.36059</cdr:y>
    </cdr:from>
    <cdr:to>
      <cdr:x>0.46581</cdr:x>
      <cdr:y>0.55369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720080" y="908795"/>
          <a:ext cx="1258907" cy="48666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36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0.61017</cdr:x>
      <cdr:y>0.40621</cdr:y>
    </cdr:from>
    <cdr:to>
      <cdr:x>0.89664</cdr:x>
      <cdr:y>0.59378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592288" y="1023775"/>
          <a:ext cx="1217060" cy="472729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64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0.41533</cdr:x>
      <cdr:y>0.65026</cdr:y>
    </cdr:from>
    <cdr:to>
      <cdr:x>0.58467</cdr:x>
      <cdr:y>0.75293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648690" y="2736304"/>
          <a:ext cx="1487595" cy="432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-0,7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0.71311</cdr:x>
      <cdr:y>0.65026</cdr:y>
    </cdr:from>
    <cdr:to>
      <cdr:x>0.87144</cdr:x>
      <cdr:y>0.75293</cdr:y>
    </cdr:to>
    <cdr:sp macro="" textlink="">
      <cdr:nvSpPr>
        <cdr:cNvPr id="3" name="Oval 2"/>
        <cdr:cNvSpPr/>
      </cdr:nvSpPr>
      <cdr:spPr>
        <a:xfrm xmlns:a="http://schemas.openxmlformats.org/drawingml/2006/main">
          <a:off x="6264696" y="2736304"/>
          <a:ext cx="1390925" cy="432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+5,8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0.13115</cdr:x>
      <cdr:y>0.65026</cdr:y>
    </cdr:from>
    <cdr:to>
      <cdr:x>0.29508</cdr:x>
      <cdr:y>0.75294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152150" y="2736304"/>
          <a:ext cx="1440138" cy="432080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+2,7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0.13333</cdr:x>
      <cdr:y>0.31685</cdr:y>
    </cdr:from>
    <cdr:to>
      <cdr:x>0.41746</cdr:x>
      <cdr:y>0.5</cdr:y>
    </cdr:to>
    <cdr:sp macro="" textlink="">
      <cdr:nvSpPr>
        <cdr:cNvPr id="2" name="Oval 1"/>
        <cdr:cNvSpPr/>
      </cdr:nvSpPr>
      <cdr:spPr>
        <a:xfrm xmlns:a="http://schemas.openxmlformats.org/drawingml/2006/main">
          <a:off x="576064" y="871997"/>
          <a:ext cx="1227578" cy="50404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52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0.62897</cdr:x>
      <cdr:y>0.46434</cdr:y>
    </cdr:from>
    <cdr:to>
      <cdr:x>0.91231</cdr:x>
      <cdr:y>0.6475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717447" y="1277891"/>
          <a:ext cx="1224165" cy="504071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48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0.17742</cdr:x>
      <cdr:y>0.5031</cdr:y>
    </cdr:from>
    <cdr:to>
      <cdr:x>0.4569</cdr:x>
      <cdr:y>0.68731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792088" y="1271914"/>
          <a:ext cx="1247738" cy="46571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užsienio </a:t>
          </a:r>
          <a:r>
            <a:rPr lang="lt-LT" sz="1200" b="1" dirty="0" smtClean="0">
              <a:solidFill>
                <a:srgbClr val="FF0000"/>
              </a:solidFill>
            </a:rPr>
            <a:t>54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  <cdr:relSizeAnchor xmlns:cdr="http://schemas.openxmlformats.org/drawingml/2006/chartDrawing">
    <cdr:from>
      <cdr:x>0.59936</cdr:x>
      <cdr:y>0.44933</cdr:y>
    </cdr:from>
    <cdr:to>
      <cdr:x>0.87806</cdr:x>
      <cdr:y>0.63354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675852" y="1135988"/>
          <a:ext cx="1244255" cy="465714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ysClr val="windowText" lastClr="000000"/>
              </a:solidFill>
            </a:rPr>
            <a:t>iš Lietuvos</a:t>
          </a:r>
        </a:p>
        <a:p xmlns:a="http://schemas.openxmlformats.org/drawingml/2006/main">
          <a:pPr algn="ctr"/>
          <a:r>
            <a:rPr lang="lt-LT" sz="1200" b="1" dirty="0" smtClean="0">
              <a:solidFill>
                <a:srgbClr val="FF0000"/>
              </a:solidFill>
            </a:rPr>
            <a:t>46 </a:t>
          </a:r>
          <a:r>
            <a:rPr lang="lt-LT" sz="1200" b="1" dirty="0">
              <a:solidFill>
                <a:srgbClr val="FF0000"/>
              </a:solidFill>
            </a:rPr>
            <a:t>proc.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0.18852</cdr:x>
      <cdr:y>0.66737</cdr:y>
    </cdr:from>
    <cdr:to>
      <cdr:x>0.35245</cdr:x>
      <cdr:y>0.75293</cdr:y>
    </cdr:to>
    <cdr:sp macro="" textlink="">
      <cdr:nvSpPr>
        <cdr:cNvPr id="8" name="Oval 7"/>
        <cdr:cNvSpPr/>
      </cdr:nvSpPr>
      <cdr:spPr>
        <a:xfrm xmlns:a="http://schemas.openxmlformats.org/drawingml/2006/main">
          <a:off x="1656184" y="2808310"/>
          <a:ext cx="1440121" cy="360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10,6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0.30762</cdr:x>
      <cdr:y>0.77004</cdr:y>
    </cdr:from>
    <cdr:to>
      <cdr:x>0.47156</cdr:x>
      <cdr:y>0.8556</cdr:y>
    </cdr:to>
    <cdr:sp macro="" textlink="">
      <cdr:nvSpPr>
        <cdr:cNvPr id="9" name="Oval 8"/>
        <cdr:cNvSpPr/>
      </cdr:nvSpPr>
      <cdr:spPr>
        <a:xfrm xmlns:a="http://schemas.openxmlformats.org/drawingml/2006/main">
          <a:off x="2702462" y="3240360"/>
          <a:ext cx="1440209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sz="1400" b="1" dirty="0" smtClean="0">
              <a:solidFill>
                <a:sysClr val="windowText" lastClr="000000"/>
              </a:solidFill>
            </a:rPr>
            <a:t>+</a:t>
          </a:r>
          <a:r>
            <a:rPr lang="lt-LT" sz="1400" b="1" dirty="0" smtClean="0">
              <a:solidFill>
                <a:sysClr val="windowText" lastClr="000000"/>
              </a:solidFill>
            </a:rPr>
            <a:t>10,5 </a:t>
          </a:r>
          <a:r>
            <a:rPr lang="en-US" sz="1400" b="1" dirty="0" smtClean="0">
              <a:solidFill>
                <a:sysClr val="windowText" lastClr="000000"/>
              </a:solidFill>
            </a:rPr>
            <a:t>proc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0.4918</cdr:x>
      <cdr:y>0.47603</cdr:y>
    </cdr:from>
    <cdr:to>
      <cdr:x>0.65574</cdr:x>
      <cdr:y>0.56159</cdr:y>
    </cdr:to>
    <cdr:sp macro="" textlink="">
      <cdr:nvSpPr>
        <cdr:cNvPr id="10" name="Oval 9"/>
        <cdr:cNvSpPr/>
      </cdr:nvSpPr>
      <cdr:spPr>
        <a:xfrm xmlns:a="http://schemas.openxmlformats.org/drawingml/2006/main">
          <a:off x="4320480" y="2003152"/>
          <a:ext cx="1440209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-6,5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0.61475</cdr:x>
      <cdr:y>0.20535</cdr:y>
    </cdr:from>
    <cdr:to>
      <cdr:x>0.77868</cdr:x>
      <cdr:y>0.29091</cdr:y>
    </cdr:to>
    <cdr:sp macro="" textlink="">
      <cdr:nvSpPr>
        <cdr:cNvPr id="11" name="Oval 10"/>
        <cdr:cNvSpPr/>
      </cdr:nvSpPr>
      <cdr:spPr>
        <a:xfrm xmlns:a="http://schemas.openxmlformats.org/drawingml/2006/main">
          <a:off x="5400600" y="864098"/>
          <a:ext cx="1440122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+12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0.67213</cdr:x>
      <cdr:y>0.39047</cdr:y>
    </cdr:from>
    <cdr:to>
      <cdr:x>0.83607</cdr:x>
      <cdr:y>0.47603</cdr:y>
    </cdr:to>
    <cdr:sp macro="" textlink="">
      <cdr:nvSpPr>
        <cdr:cNvPr id="12" name="Oval 11"/>
        <cdr:cNvSpPr/>
      </cdr:nvSpPr>
      <cdr:spPr>
        <a:xfrm xmlns:a="http://schemas.openxmlformats.org/drawingml/2006/main">
          <a:off x="5904617" y="1643114"/>
          <a:ext cx="1440209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-4,6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0.71311</cdr:x>
      <cdr:y>0.29091</cdr:y>
    </cdr:from>
    <cdr:to>
      <cdr:x>0.88523</cdr:x>
      <cdr:y>0.37647</cdr:y>
    </cdr:to>
    <cdr:sp macro="" textlink="">
      <cdr:nvSpPr>
        <cdr:cNvPr id="13" name="Oval 12"/>
        <cdr:cNvSpPr/>
      </cdr:nvSpPr>
      <cdr:spPr>
        <a:xfrm xmlns:a="http://schemas.openxmlformats.org/drawingml/2006/main">
          <a:off x="6264696" y="1224136"/>
          <a:ext cx="1512070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+0,2 </a:t>
          </a:r>
          <a:r>
            <a:rPr lang="en-US" sz="1400" b="1" dirty="0" smtClean="0">
              <a:solidFill>
                <a:schemeClr val="tx1"/>
              </a:solidFill>
            </a:rPr>
            <a:t>proc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0.27049</cdr:x>
      <cdr:y>0.87272</cdr:y>
    </cdr:from>
    <cdr:to>
      <cdr:x>0.43443</cdr:x>
      <cdr:y>0.95823</cdr:y>
    </cdr:to>
    <cdr:sp macro="" textlink="">
      <cdr:nvSpPr>
        <cdr:cNvPr id="14" name="Oval 13"/>
        <cdr:cNvSpPr/>
      </cdr:nvSpPr>
      <cdr:spPr>
        <a:xfrm xmlns:a="http://schemas.openxmlformats.org/drawingml/2006/main">
          <a:off x="2376264" y="3672408"/>
          <a:ext cx="1440209" cy="35982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-13,7 </a:t>
          </a:r>
          <a:r>
            <a:rPr lang="en-US" sz="1400" b="1" dirty="0" smtClean="0">
              <a:solidFill>
                <a:srgbClr val="FF0000"/>
              </a:solidFill>
            </a:rPr>
            <a:t>proc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0.36885</cdr:x>
      <cdr:y>0.87272</cdr:y>
    </cdr:from>
    <cdr:to>
      <cdr:x>0.53278</cdr:x>
      <cdr:y>0.95826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240360" y="3672408"/>
          <a:ext cx="1440121" cy="359953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smtClean="0">
              <a:solidFill>
                <a:schemeClr val="tx1"/>
              </a:solidFill>
            </a:rPr>
            <a:t>+2,1 </a:t>
          </a:r>
          <a:r>
            <a:rPr lang="lt-LT" sz="1400" b="1" dirty="0" smtClean="0">
              <a:solidFill>
                <a:schemeClr val="tx1"/>
              </a:solidFill>
            </a:rPr>
            <a:t>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0.2459</cdr:x>
      <cdr:y>0.76304</cdr:y>
    </cdr:from>
    <cdr:to>
      <cdr:x>0.40983</cdr:x>
      <cdr:y>0.8486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160240" y="3210891"/>
          <a:ext cx="1440121" cy="360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ysClr val="windowText" lastClr="000000"/>
              </a:solidFill>
            </a:rPr>
            <a:t>+5,6 p</a:t>
          </a:r>
          <a:r>
            <a:rPr lang="en-US" sz="1400" b="1" dirty="0" smtClean="0">
              <a:solidFill>
                <a:sysClr val="windowText" lastClr="000000"/>
              </a:solidFill>
            </a:rPr>
            <a:t>roc</a:t>
          </a:r>
          <a:r>
            <a:rPr lang="en-US" sz="1400" b="1" dirty="0">
              <a:solidFill>
                <a:sysClr val="windowText" lastClr="000000"/>
              </a:solidFill>
            </a:rPr>
            <a:t>.</a:t>
          </a:r>
          <a:endParaRPr lang="lt-LT" sz="1400" b="1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0.56159</cdr:y>
    </cdr:from>
    <cdr:to>
      <cdr:x>0.60655</cdr:x>
      <cdr:y>0.64715</cdr:y>
    </cdr:to>
    <cdr:sp macro="" textlink="">
      <cdr:nvSpPr>
        <cdr:cNvPr id="4" name="Oval 3"/>
        <cdr:cNvSpPr/>
      </cdr:nvSpPr>
      <cdr:spPr>
        <a:xfrm xmlns:a="http://schemas.openxmlformats.org/drawingml/2006/main">
          <a:off x="3888432" y="2363192"/>
          <a:ext cx="1440122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rgbClr val="FF0000"/>
              </a:solidFill>
            </a:rPr>
            <a:t>-2,4 p</a:t>
          </a:r>
          <a:r>
            <a:rPr lang="en-US" sz="1400" b="1" dirty="0" smtClean="0">
              <a:solidFill>
                <a:srgbClr val="FF0000"/>
              </a:solidFill>
            </a:rPr>
            <a:t>roc</a:t>
          </a:r>
          <a:r>
            <a:rPr lang="en-US" sz="1400" b="1" dirty="0">
              <a:solidFill>
                <a:srgbClr val="FF0000"/>
              </a:solidFill>
            </a:rPr>
            <a:t>.</a:t>
          </a:r>
          <a:endParaRPr lang="lt-LT" sz="14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0.18852</cdr:x>
      <cdr:y>0.4818</cdr:y>
    </cdr:from>
    <cdr:to>
      <cdr:x>0.36065</cdr:x>
      <cdr:y>0.56736</cdr:y>
    </cdr:to>
    <cdr:sp macro="" textlink="">
      <cdr:nvSpPr>
        <cdr:cNvPr id="5" name="Oval 4"/>
        <cdr:cNvSpPr/>
      </cdr:nvSpPr>
      <cdr:spPr>
        <a:xfrm xmlns:a="http://schemas.openxmlformats.org/drawingml/2006/main">
          <a:off x="1656184" y="2027410"/>
          <a:ext cx="1512157" cy="360037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+37,3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0.44262</cdr:x>
      <cdr:y>0.28004</cdr:y>
    </cdr:from>
    <cdr:to>
      <cdr:x>0.60655</cdr:x>
      <cdr:y>0.3656</cdr:y>
    </cdr:to>
    <cdr:sp macro="" textlink="">
      <cdr:nvSpPr>
        <cdr:cNvPr id="6" name="Oval 5"/>
        <cdr:cNvSpPr/>
      </cdr:nvSpPr>
      <cdr:spPr>
        <a:xfrm xmlns:a="http://schemas.openxmlformats.org/drawingml/2006/main">
          <a:off x="3888432" y="1178416"/>
          <a:ext cx="1440121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+7,3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0.72951</cdr:x>
      <cdr:y>0.18823</cdr:y>
    </cdr:from>
    <cdr:to>
      <cdr:x>0.89345</cdr:x>
      <cdr:y>0.27379</cdr:y>
    </cdr:to>
    <cdr:sp macro="" textlink="">
      <cdr:nvSpPr>
        <cdr:cNvPr id="7" name="Oval 6"/>
        <cdr:cNvSpPr/>
      </cdr:nvSpPr>
      <cdr:spPr>
        <a:xfrm xmlns:a="http://schemas.openxmlformats.org/drawingml/2006/main">
          <a:off x="6408712" y="792088"/>
          <a:ext cx="1440209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+0,2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0.32377</cdr:x>
      <cdr:y>0.37752</cdr:y>
    </cdr:from>
    <cdr:to>
      <cdr:x>0.48973</cdr:x>
      <cdr:y>0.46308</cdr:y>
    </cdr:to>
    <cdr:sp macro="" textlink="">
      <cdr:nvSpPr>
        <cdr:cNvPr id="8" name="Oval 7"/>
        <cdr:cNvSpPr/>
      </cdr:nvSpPr>
      <cdr:spPr>
        <a:xfrm xmlns:a="http://schemas.openxmlformats.org/drawingml/2006/main">
          <a:off x="2844326" y="1588627"/>
          <a:ext cx="1457955" cy="360038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3175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400" b="1" dirty="0" smtClean="0">
              <a:solidFill>
                <a:schemeClr val="tx1"/>
              </a:solidFill>
            </a:rPr>
            <a:t>+8,1 p</a:t>
          </a:r>
          <a:r>
            <a:rPr lang="en-US" sz="1400" b="1" dirty="0" smtClean="0">
              <a:solidFill>
                <a:schemeClr val="tx1"/>
              </a:solidFill>
            </a:rPr>
            <a:t>roc</a:t>
          </a:r>
          <a:r>
            <a:rPr lang="en-US" sz="1400" b="1" dirty="0">
              <a:solidFill>
                <a:schemeClr val="tx1"/>
              </a:solidFill>
            </a:rPr>
            <a:t>.</a:t>
          </a:r>
          <a:endParaRPr lang="lt-LT" sz="1400" b="1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12567-8B02-4851-9324-61AA30574AEF}" type="datetimeFigureOut">
              <a:rPr lang="lt-LT" smtClean="0"/>
              <a:t>2018-01-16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85628-FB8C-4EE8-98D6-03DD88D19EE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63865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587" y="0"/>
            <a:ext cx="2947088" cy="497047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B5E46D0-CFD3-4E9C-BBC2-6D2081FBFF55}" type="datetimeFigureOut">
              <a:rPr lang="lt-LT"/>
              <a:pPr>
                <a:defRPr/>
              </a:pPr>
              <a:t>2018-01-16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lvl="0"/>
            <a:endParaRPr lang="lt-LT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09" y="4716383"/>
            <a:ext cx="5440046" cy="4468654"/>
          </a:xfrm>
          <a:prstGeom prst="rect">
            <a:avLst/>
          </a:prstGeom>
        </p:spPr>
        <p:txBody>
          <a:bodyPr vert="horz" lIns="91458" tIns="45729" rIns="91458" bIns="4572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t-LT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179"/>
            <a:ext cx="2947088" cy="49704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587" y="9431179"/>
            <a:ext cx="2947088" cy="497046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590353-09EF-4EF4-97E0-44D1A8ADE85B}" type="slidenum">
              <a:rPr lang="lt-LT"/>
              <a:pPr>
                <a:defRPr/>
              </a:pPr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790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t-LT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35E2D7-56F2-4A07-980C-95FE0C310444}" type="slidenum">
              <a:rPr lang="lt-L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lt-LT" smtClean="0"/>
          </a:p>
        </p:txBody>
      </p:sp>
    </p:spTree>
    <p:extLst>
      <p:ext uri="{BB962C8B-B14F-4D97-AF65-F5344CB8AC3E}">
        <p14:creationId xmlns:p14="http://schemas.microsoft.com/office/powerpoint/2010/main" val="1764009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590353-09EF-4EF4-97E0-44D1A8ADE85B}" type="slidenum">
              <a:rPr lang="lt-LT" smtClean="0"/>
              <a:pPr>
                <a:defRPr/>
              </a:pPr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334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590353-09EF-4EF4-97E0-44D1A8ADE85B}" type="slidenum">
              <a:rPr lang="lt-LT" smtClean="0"/>
              <a:pPr>
                <a:defRPr/>
              </a:pPr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61783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3FCE1-1FFE-4848-8EC8-3D0D8CE0C786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97177-2E91-448B-8F1D-DD05120E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8802D-07BC-4AB6-ADC0-C6752174F9CE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717A1-0A45-48C7-AD7D-B37CB399D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C0D2-D040-4DB8-BE9D-C789E9D59AC5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AA26-5FC6-488C-BD8C-FF79A7B8D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7AB17-AEC6-48AC-B155-8379B48FE715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3EE93-E88C-4CF3-AA7D-345F52722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24A68-6D30-45D4-8464-0DACD815C629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566F2-03CD-41CB-8515-CC327B896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4FCED-9047-4ADB-8761-490B43ADE8AF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476D-87E8-4647-9F28-B0370DA57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AB25A-ADDC-49EB-B001-84C88E8E7F6F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19AA2-A552-4BBC-BFA4-7FE014E2A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5C4C6-D27D-405C-9AEA-5B69449D7A1E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2CFEA-23DE-4F38-A5F2-6EF567D927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A442-5B8C-4CD9-94E3-60643ADEEFBA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42AC-BF20-40AC-8E6E-B14240572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90B11-736E-4D18-81BB-CF41BA9DD782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87A83-28A9-47D7-98B3-37BED0EC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14D6E-DC68-49D9-AD32-258D277B1D95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707A-3239-4342-BD0F-19C9C1016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A671C84-E003-483D-BA3C-92FD0E887258}" type="datetimeFigureOut">
              <a:rPr lang="en-US"/>
              <a:pPr>
                <a:defRPr/>
              </a:pPr>
              <a:t>2018-01-16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98CF771E-4CD9-4E4D-AA98-3D91D00D9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84313"/>
            <a:ext cx="9144000" cy="64928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t-LT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DRUSKININKŲ </a:t>
            </a:r>
            <a:r>
              <a:rPr lang="en-US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KURORT</a:t>
            </a:r>
            <a:r>
              <a:rPr lang="lt-LT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AS</a:t>
            </a:r>
            <a:endParaRPr lang="en-US" sz="5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636912"/>
            <a:ext cx="7848871" cy="3024335"/>
          </a:xfrm>
        </p:spPr>
        <p:txBody>
          <a:bodyPr rtlCol="0"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bg1">
                    <a:lumMod val="50000"/>
                  </a:schemeClr>
                </a:solidFill>
              </a:rPr>
              <a:t>201</a:t>
            </a:r>
            <a:r>
              <a:rPr lang="lt-LT" sz="6600" dirty="0" smtClean="0">
                <a:solidFill>
                  <a:schemeClr val="bg1">
                    <a:lumMod val="50000"/>
                  </a:schemeClr>
                </a:solidFill>
              </a:rPr>
              <a:t>6–2017 m.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3600" dirty="0" smtClean="0">
                <a:solidFill>
                  <a:schemeClr val="bg1">
                    <a:lumMod val="50000"/>
                  </a:schemeClr>
                </a:solidFill>
              </a:rPr>
              <a:t>(1-9 mėn.)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sz="6600" dirty="0" smtClean="0">
                <a:solidFill>
                  <a:schemeClr val="bg1">
                    <a:lumMod val="50000"/>
                  </a:schemeClr>
                </a:solidFill>
              </a:rPr>
              <a:t>TURIZMO STATISTIKA*</a:t>
            </a:r>
            <a:endParaRPr lang="en-US" sz="6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468313" y="5876925"/>
            <a:ext cx="8351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lt-LT">
                <a:solidFill>
                  <a:srgbClr val="000000"/>
                </a:solidFill>
                <a:latin typeface="Calibri" pitchFamily="34" charset="0"/>
              </a:rPr>
              <a:t>*Statistikos departamento duomenimis</a:t>
            </a:r>
            <a:endParaRPr lang="en-US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26" y="-26988"/>
            <a:ext cx="91440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70561463"/>
              </p:ext>
            </p:extLst>
          </p:nvPr>
        </p:nvGraphicFramePr>
        <p:xfrm>
          <a:off x="179511" y="2276873"/>
          <a:ext cx="87849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chart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199" y="6165304"/>
            <a:ext cx="8059601" cy="216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1078282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4869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50879676"/>
              </p:ext>
            </p:extLst>
          </p:nvPr>
        </p:nvGraphicFramePr>
        <p:xfrm>
          <a:off x="4556665" y="3861048"/>
          <a:ext cx="4248472" cy="244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833264556"/>
              </p:ext>
            </p:extLst>
          </p:nvPr>
        </p:nvGraphicFramePr>
        <p:xfrm>
          <a:off x="251520" y="2276872"/>
          <a:ext cx="4248472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068665956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036" y="2349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623452753"/>
              </p:ext>
            </p:extLst>
          </p:nvPr>
        </p:nvGraphicFramePr>
        <p:xfrm>
          <a:off x="4644008" y="3629104"/>
          <a:ext cx="4320480" cy="275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4250306545"/>
              </p:ext>
            </p:extLst>
          </p:nvPr>
        </p:nvGraphicFramePr>
        <p:xfrm>
          <a:off x="179512" y="2365020"/>
          <a:ext cx="4464496" cy="2528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13145962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Oval 7"/>
          <p:cNvSpPr/>
          <p:nvPr/>
        </p:nvSpPr>
        <p:spPr>
          <a:xfrm>
            <a:off x="4644008" y="4653136"/>
            <a:ext cx="1440121" cy="36003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solidFill>
                  <a:sysClr val="windowText" lastClr="000000"/>
                </a:solidFill>
              </a:rPr>
              <a:t>+</a:t>
            </a:r>
            <a:r>
              <a:rPr lang="lt-LT" sz="1400" b="1" dirty="0">
                <a:solidFill>
                  <a:sysClr val="windowText" lastClr="000000"/>
                </a:solidFill>
              </a:rPr>
              <a:t>8</a:t>
            </a:r>
            <a:r>
              <a:rPr lang="lt-LT" sz="1400" b="1" dirty="0" smtClean="0">
                <a:solidFill>
                  <a:sysClr val="windowText" lastClr="000000"/>
                </a:solidFill>
              </a:rPr>
              <a:t> p</a:t>
            </a:r>
            <a:r>
              <a:rPr lang="en-US" sz="1400" b="1" dirty="0" smtClean="0">
                <a:solidFill>
                  <a:sysClr val="windowText" lastClr="000000"/>
                </a:solidFill>
              </a:rPr>
              <a:t>roc</a:t>
            </a:r>
            <a:r>
              <a:rPr lang="en-US" sz="1400" b="1" dirty="0">
                <a:solidFill>
                  <a:sysClr val="windowText" lastClr="000000"/>
                </a:solidFill>
              </a:rPr>
              <a:t>.</a:t>
            </a:r>
            <a:endParaRPr lang="lt-LT" sz="14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03584272"/>
              </p:ext>
            </p:extLst>
          </p:nvPr>
        </p:nvGraphicFramePr>
        <p:xfrm>
          <a:off x="179512" y="2204864"/>
          <a:ext cx="8784976" cy="420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7"/>
          <p:cNvSpPr/>
          <p:nvPr/>
        </p:nvSpPr>
        <p:spPr>
          <a:xfrm>
            <a:off x="3635896" y="5013176"/>
            <a:ext cx="1368172" cy="360038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400" b="1" dirty="0">
                <a:solidFill>
                  <a:srgbClr val="FF0000"/>
                </a:solidFill>
              </a:rPr>
              <a:t>-</a:t>
            </a:r>
            <a:r>
              <a:rPr lang="lt-LT" sz="1400" b="1" dirty="0" smtClean="0">
                <a:solidFill>
                  <a:srgbClr val="FF0000"/>
                </a:solidFill>
              </a:rPr>
              <a:t>4,4 p</a:t>
            </a:r>
            <a:r>
              <a:rPr lang="en-US" sz="1400" b="1" dirty="0" smtClean="0">
                <a:solidFill>
                  <a:srgbClr val="FF0000"/>
                </a:solidFill>
              </a:rPr>
              <a:t>roc</a:t>
            </a:r>
            <a:r>
              <a:rPr lang="en-US" sz="1400" b="1" dirty="0">
                <a:solidFill>
                  <a:srgbClr val="FF0000"/>
                </a:solidFill>
              </a:rPr>
              <a:t>.</a:t>
            </a:r>
            <a:endParaRPr lang="lt-LT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1199899909"/>
              </p:ext>
            </p:extLst>
          </p:nvPr>
        </p:nvGraphicFramePr>
        <p:xfrm>
          <a:off x="683568" y="2276872"/>
          <a:ext cx="7776864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Oval 3"/>
          <p:cNvSpPr/>
          <p:nvPr/>
        </p:nvSpPr>
        <p:spPr>
          <a:xfrm>
            <a:off x="788075" y="4579047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b="1" dirty="0" smtClean="0">
                <a:solidFill>
                  <a:schemeClr val="tx1"/>
                </a:solidFill>
              </a:rPr>
              <a:t>20</a:t>
            </a:r>
            <a:r>
              <a:rPr lang="en-US" b="1" dirty="0" smtClean="0">
                <a:solidFill>
                  <a:schemeClr val="tx1"/>
                </a:solidFill>
              </a:rPr>
              <a:t>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0" name="Oval 3"/>
          <p:cNvSpPr/>
          <p:nvPr/>
        </p:nvSpPr>
        <p:spPr>
          <a:xfrm>
            <a:off x="1471643" y="4474204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18 %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1" name="Oval 3"/>
          <p:cNvSpPr/>
          <p:nvPr/>
        </p:nvSpPr>
        <p:spPr>
          <a:xfrm>
            <a:off x="2203642" y="4474204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23 %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2" name="Oval 3"/>
          <p:cNvSpPr/>
          <p:nvPr/>
        </p:nvSpPr>
        <p:spPr>
          <a:xfrm>
            <a:off x="2843808" y="5190861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26 %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3" name="Oval 3"/>
          <p:cNvSpPr/>
          <p:nvPr/>
        </p:nvSpPr>
        <p:spPr>
          <a:xfrm>
            <a:off x="3514001" y="5004681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32 %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4" name="Oval 3"/>
          <p:cNvSpPr/>
          <p:nvPr/>
        </p:nvSpPr>
        <p:spPr>
          <a:xfrm>
            <a:off x="4233600" y="4774998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41 %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5" name="Oval 3"/>
          <p:cNvSpPr/>
          <p:nvPr/>
        </p:nvSpPr>
        <p:spPr>
          <a:xfrm>
            <a:off x="4906265" y="4579047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43 %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6" name="Oval 3"/>
          <p:cNvSpPr/>
          <p:nvPr/>
        </p:nvSpPr>
        <p:spPr>
          <a:xfrm>
            <a:off x="7619140" y="5119107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22 %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7" name="Oval 3"/>
          <p:cNvSpPr/>
          <p:nvPr/>
        </p:nvSpPr>
        <p:spPr>
          <a:xfrm>
            <a:off x="5543312" y="4795071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34 %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8" name="Oval 3"/>
          <p:cNvSpPr/>
          <p:nvPr/>
        </p:nvSpPr>
        <p:spPr>
          <a:xfrm>
            <a:off x="6234164" y="5119107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22 %</a:t>
            </a:r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9" name="Oval 3"/>
          <p:cNvSpPr/>
          <p:nvPr/>
        </p:nvSpPr>
        <p:spPr>
          <a:xfrm>
            <a:off x="6921896" y="5094919"/>
            <a:ext cx="720080" cy="216024"/>
          </a:xfrm>
          <a:prstGeom prst="ellipse">
            <a:avLst/>
          </a:prstGeom>
          <a:solidFill>
            <a:sysClr val="window" lastClr="FFFFFF"/>
          </a:solidFill>
          <a:ln w="3175" cap="flat" cmpd="sng" algn="ctr">
            <a:solidFill>
              <a:srgbClr val="92D05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21 %</a:t>
            </a:r>
            <a:endParaRPr lang="lt-LT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0793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2656</TotalTime>
  <Words>328</Words>
  <Application>Microsoft Office PowerPoint</Application>
  <PresentationFormat>Demonstracija ekrane (4:3)</PresentationFormat>
  <Paragraphs>108</Paragraphs>
  <Slides>9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 Theme</vt:lpstr>
      <vt:lpstr>DRUSKININKŲ KURORTAS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Vš.Į. Druskininkų "TVIC"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TVIC</dc:creator>
  <cp:lastModifiedBy>useris</cp:lastModifiedBy>
  <cp:revision>220</cp:revision>
  <cp:lastPrinted>2018-01-16T12:00:05Z</cp:lastPrinted>
  <dcterms:created xsi:type="dcterms:W3CDTF">2012-02-29T15:58:53Z</dcterms:created>
  <dcterms:modified xsi:type="dcterms:W3CDTF">2018-01-16T13:32:27Z</dcterms:modified>
</cp:coreProperties>
</file>