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drawings/drawing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1" r:id="rId2"/>
    <p:sldId id="284" r:id="rId3"/>
    <p:sldId id="285" r:id="rId4"/>
    <p:sldId id="280" r:id="rId5"/>
    <p:sldId id="271" r:id="rId6"/>
    <p:sldId id="279" r:id="rId7"/>
    <p:sldId id="278" r:id="rId8"/>
    <p:sldId id="276" r:id="rId9"/>
  </p:sldIdLst>
  <p:sldSz cx="9144000" cy="6858000" type="screen4x3"/>
  <p:notesSz cx="6799263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9E00"/>
    <a:srgbClr val="88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12" y="-96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400" dirty="0" smtClean="0"/>
              <a:t>Turistų skaičius 1997–2018</a:t>
            </a:r>
            <a:r>
              <a:rPr lang="lt-LT" sz="2400" baseline="0" dirty="0" smtClean="0"/>
              <a:t> m.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6738996213535507E-3"/>
          <c:y val="0.1185943684624774"/>
          <c:w val="0.99132610037864599"/>
          <c:h val="0.742119083467625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Sheet1!$A$2:$A$23</c:f>
              <c:strCache>
                <c:ptCount val="22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 I ketv.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51686</c:v>
                </c:pt>
                <c:pt idx="1">
                  <c:v>45508</c:v>
                </c:pt>
                <c:pt idx="2">
                  <c:v>40633</c:v>
                </c:pt>
                <c:pt idx="3">
                  <c:v>39442</c:v>
                </c:pt>
                <c:pt idx="4">
                  <c:v>40000</c:v>
                </c:pt>
                <c:pt idx="5">
                  <c:v>53265</c:v>
                </c:pt>
                <c:pt idx="6">
                  <c:v>49165</c:v>
                </c:pt>
                <c:pt idx="7">
                  <c:v>88890</c:v>
                </c:pt>
                <c:pt idx="8">
                  <c:v>123324</c:v>
                </c:pt>
                <c:pt idx="9">
                  <c:v>145988</c:v>
                </c:pt>
                <c:pt idx="10">
                  <c:v>190432</c:v>
                </c:pt>
                <c:pt idx="11">
                  <c:v>197824</c:v>
                </c:pt>
                <c:pt idx="12">
                  <c:v>171505</c:v>
                </c:pt>
                <c:pt idx="13">
                  <c:v>203062</c:v>
                </c:pt>
                <c:pt idx="14">
                  <c:v>236117</c:v>
                </c:pt>
                <c:pt idx="15">
                  <c:v>261273</c:v>
                </c:pt>
                <c:pt idx="16">
                  <c:v>272633</c:v>
                </c:pt>
                <c:pt idx="17">
                  <c:v>283788</c:v>
                </c:pt>
                <c:pt idx="18">
                  <c:v>296278</c:v>
                </c:pt>
                <c:pt idx="19">
                  <c:v>327749</c:v>
                </c:pt>
                <c:pt idx="20">
                  <c:v>329651</c:v>
                </c:pt>
                <c:pt idx="21">
                  <c:v>81594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gapDepth val="70"/>
        <c:shape val="cylinder"/>
        <c:axId val="316285376"/>
        <c:axId val="316280280"/>
        <c:axId val="0"/>
      </c:bar3DChart>
      <c:catAx>
        <c:axId val="316285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6280280"/>
        <c:crosses val="autoZero"/>
        <c:auto val="1"/>
        <c:lblAlgn val="ctr"/>
        <c:lblOffset val="100"/>
        <c:noMultiLvlLbl val="0"/>
      </c:catAx>
      <c:valAx>
        <c:axId val="3162802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316285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 b="1"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lt-LT" sz="2400" dirty="0" smtClean="0"/>
              <a:t>Turistų skaičiaus kitimas 2017–2018 m. (I ketvirtis)</a:t>
            </a:r>
            <a:endParaRPr lang="lt-LT" sz="2400" dirty="0"/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583712087070673E-2"/>
          <c:y val="0.13581222124630704"/>
          <c:w val="0.97694670348155965"/>
          <c:h val="0.66529333538655822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2017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457637675959502E-3"/>
                  <c:y val="-3.0180493610290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7825997475690321E-3"/>
                  <c:y val="-3.6216592332348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8912998737845156E-3"/>
                  <c:y val="-3.319854297131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79607</c:v>
                </c:pt>
                <c:pt idx="1">
                  <c:v>55772</c:v>
                </c:pt>
                <c:pt idx="2">
                  <c:v>23835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912998737845183E-2"/>
                  <c:y val="-3.923464169337760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rgbClr val="00B050"/>
                      </a:solidFill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3249948548521827E-2"/>
                  <c:y val="-4.22526910544066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rgbClr val="00B050"/>
                      </a:solidFill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1923848169875461E-2"/>
                  <c:y val="-3.0180493610290508E-2"/>
                </c:manualLayout>
              </c:layout>
              <c:tx>
                <c:rich>
                  <a:bodyPr/>
                  <a:lstStyle/>
                  <a:p>
                    <a:fld id="{C0F4DF4E-DF3A-4ED4-B17C-8FA7B5B6E66D}" type="VALUE">
                      <a:rPr lang="en-US">
                        <a:solidFill>
                          <a:srgbClr val="00B050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81594</c:v>
                </c:pt>
                <c:pt idx="1">
                  <c:v>55191</c:v>
                </c:pt>
                <c:pt idx="2">
                  <c:v>26403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0"/>
        <c:gapDepth val="50"/>
        <c:shape val="cylinder"/>
        <c:axId val="316279496"/>
        <c:axId val="316284984"/>
        <c:axId val="0"/>
      </c:bar3DChart>
      <c:catAx>
        <c:axId val="316279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lt-LT"/>
          </a:p>
        </c:txPr>
        <c:crossAx val="316284984"/>
        <c:crosses val="autoZero"/>
        <c:auto val="1"/>
        <c:lblAlgn val="ctr"/>
        <c:lblOffset val="100"/>
        <c:noMultiLvlLbl val="0"/>
      </c:catAx>
      <c:valAx>
        <c:axId val="3162849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316279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3552669921921241"/>
          <c:y val="0.8900671955619941"/>
          <c:w val="0.30358546227104105"/>
          <c:h val="9.8117972935464301E-2"/>
        </c:manualLayout>
      </c:layout>
      <c:overlay val="0"/>
      <c:txPr>
        <a:bodyPr/>
        <a:lstStyle/>
        <a:p>
          <a:pPr>
            <a:defRPr b="1"/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1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r">
              <a:defRPr sz="1400">
                <a:solidFill>
                  <a:srgbClr val="00B050"/>
                </a:solidFill>
              </a:defRPr>
            </a:pPr>
            <a:r>
              <a:rPr lang="lt-LT" sz="1400" dirty="0">
                <a:solidFill>
                  <a:srgbClr val="00B050"/>
                </a:solidFill>
              </a:rPr>
              <a:t>Turistų skaičiaus pasiskirstymas </a:t>
            </a:r>
            <a:r>
              <a:rPr lang="en-US" sz="1400" dirty="0" smtClean="0">
                <a:solidFill>
                  <a:srgbClr val="00B050"/>
                </a:solidFill>
              </a:rPr>
              <a:t>201</a:t>
            </a:r>
            <a:r>
              <a:rPr lang="lt-LT" sz="1400" dirty="0" smtClean="0">
                <a:solidFill>
                  <a:srgbClr val="00B050"/>
                </a:solidFill>
              </a:rPr>
              <a:t>8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>
                <a:solidFill>
                  <a:srgbClr val="00B050"/>
                </a:solidFill>
              </a:rPr>
              <a:t>m</a:t>
            </a:r>
            <a:r>
              <a:rPr lang="en-US" sz="1400" dirty="0" smtClean="0">
                <a:solidFill>
                  <a:srgbClr val="00B050"/>
                </a:solidFill>
              </a:rPr>
              <a:t>.</a:t>
            </a:r>
            <a:endParaRPr lang="lt-LT" sz="1400" dirty="0" smtClean="0">
              <a:solidFill>
                <a:srgbClr val="00B050"/>
              </a:solidFill>
            </a:endParaRPr>
          </a:p>
          <a:p>
            <a:pPr algn="r">
              <a:defRPr sz="1400">
                <a:solidFill>
                  <a:srgbClr val="00B050"/>
                </a:solidFill>
              </a:defRPr>
            </a:pPr>
            <a:r>
              <a:rPr lang="lt-LT" sz="1400" dirty="0" smtClean="0">
                <a:solidFill>
                  <a:srgbClr val="00B050"/>
                </a:solidFill>
              </a:rPr>
              <a:t> (I ketvirtis)</a:t>
            </a:r>
            <a:endParaRPr lang="en-US" sz="1400" dirty="0">
              <a:solidFill>
                <a:srgbClr val="00B050"/>
              </a:solidFill>
            </a:endParaRPr>
          </a:p>
        </c:rich>
      </c:tx>
      <c:layout>
        <c:manualLayout>
          <c:xMode val="edge"/>
          <c:yMode val="edge"/>
          <c:x val="0.27149031463547368"/>
          <c:y val="3.111582067977043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7821606711543719"/>
          <c:w val="1"/>
          <c:h val="0.8217839328845636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2018 m.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29818226411754628"/>
                  <c:y val="-0.1007723828715983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2076949077221175"/>
                  <c:y val="2.33066480461755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55191</c:v>
                </c:pt>
                <c:pt idx="1">
                  <c:v>26403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ln>
          <a:noFill/>
        </a:ln>
      </c:spPr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400" b="1"/>
      </a:pPr>
      <a:endParaRPr lang="lt-LT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1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r">
              <a:defRPr sz="1400">
                <a:solidFill>
                  <a:schemeClr val="tx1"/>
                </a:solidFill>
              </a:defRPr>
            </a:pPr>
            <a:r>
              <a:rPr lang="lt-LT" sz="1400" dirty="0" smtClean="0">
                <a:solidFill>
                  <a:schemeClr val="tx1"/>
                </a:solidFill>
              </a:rPr>
              <a:t>Turistų</a:t>
            </a:r>
            <a:r>
              <a:rPr lang="lt-LT" sz="1400" baseline="0" dirty="0" smtClean="0">
                <a:solidFill>
                  <a:schemeClr val="tx1"/>
                </a:solidFill>
              </a:rPr>
              <a:t> skaičiaus pasiskirstymas </a:t>
            </a:r>
            <a:r>
              <a:rPr lang="en-US" sz="1400" dirty="0" smtClean="0">
                <a:solidFill>
                  <a:schemeClr val="tx1"/>
                </a:solidFill>
              </a:rPr>
              <a:t>201</a:t>
            </a:r>
            <a:r>
              <a:rPr lang="lt-LT" sz="1400" dirty="0" smtClean="0">
                <a:solidFill>
                  <a:schemeClr val="tx1"/>
                </a:solidFill>
              </a:rPr>
              <a:t>7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m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  <a:endParaRPr lang="lt-LT" sz="1400" dirty="0" smtClean="0">
              <a:solidFill>
                <a:schemeClr val="tx1"/>
              </a:solidFill>
            </a:endParaRPr>
          </a:p>
          <a:p>
            <a:pPr algn="r">
              <a:defRPr sz="1400">
                <a:solidFill>
                  <a:schemeClr val="tx1"/>
                </a:solidFill>
              </a:defRPr>
            </a:pPr>
            <a:r>
              <a:rPr lang="lt-LT" sz="1400" dirty="0" smtClean="0">
                <a:solidFill>
                  <a:schemeClr val="tx1"/>
                </a:solidFill>
              </a:rPr>
              <a:t> (I ketvirtis)</a:t>
            </a:r>
            <a:endParaRPr lang="en-US" sz="14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1.7667293087961979E-2"/>
          <c:y val="0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220356871835341"/>
          <c:y val="0.19836526100274574"/>
          <c:w val="0.8798323255984748"/>
          <c:h val="0.8016347389972535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explosion val="20"/>
          <c:dLbls>
            <c:dLbl>
              <c:idx val="0"/>
              <c:layout>
                <c:manualLayout>
                  <c:x val="-0.31387755409474277"/>
                  <c:y val="-0.14109543384068438"/>
                </c:manualLayout>
              </c:layout>
              <c:spPr/>
              <c:txPr>
                <a:bodyPr/>
                <a:lstStyle/>
                <a:p>
                  <a:pPr>
                    <a:defRPr sz="1400" b="1"/>
                  </a:pPr>
                  <a:endParaRPr lang="lt-L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3017687300281137"/>
                  <c:y val="2.0156093767359134E-2"/>
                </c:manualLayout>
              </c:layout>
              <c:spPr/>
              <c:txPr>
                <a:bodyPr/>
                <a:lstStyle/>
                <a:p>
                  <a:pPr>
                    <a:defRPr sz="1400" b="1"/>
                  </a:pPr>
                  <a:endParaRPr lang="lt-L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55772</c:v>
                </c:pt>
                <c:pt idx="1">
                  <c:v>23835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lt-LT" sz="2400" dirty="0" smtClean="0"/>
              <a:t>Nakvynių skaičiaus kitimas 2017–2018 m. (I ketvirtis)</a:t>
            </a:r>
            <a:endParaRPr lang="lt-LT" sz="2400" dirty="0"/>
          </a:p>
        </c:rich>
      </c:tx>
      <c:overlay val="1"/>
    </c:title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583712087070673E-2"/>
          <c:y val="0.13581222124630704"/>
          <c:w val="0.97694670348155965"/>
          <c:h val="0.66529333538655822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2017 m.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8.6740134520572401E-3"/>
                  <c:y val="-2.7162444249261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7825997475690321E-3"/>
                  <c:y val="-3.6216592332348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8912998737845156E-3"/>
                  <c:y val="-3.319854297131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263635</c:v>
                </c:pt>
                <c:pt idx="1">
                  <c:v>141880</c:v>
                </c:pt>
                <c:pt idx="2">
                  <c:v>121755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2018 m.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3.6141248422306461E-2"/>
                  <c:y val="-2.71624442492614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3249948548521938E-2"/>
                  <c:y val="-4.2252691054406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1923848169875461E-2"/>
                  <c:y val="-3.0180493610290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00B05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262944</c:v>
                </c:pt>
                <c:pt idx="1">
                  <c:v>135355</c:v>
                </c:pt>
                <c:pt idx="2">
                  <c:v>127589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0"/>
        <c:gapDepth val="50"/>
        <c:shape val="cylinder"/>
        <c:axId val="316285768"/>
        <c:axId val="316286552"/>
        <c:axId val="0"/>
      </c:bar3DChart>
      <c:catAx>
        <c:axId val="316285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lt-LT"/>
          </a:p>
        </c:txPr>
        <c:crossAx val="316286552"/>
        <c:crosses val="autoZero"/>
        <c:auto val="1"/>
        <c:lblAlgn val="ctr"/>
        <c:lblOffset val="100"/>
        <c:noMultiLvlLbl val="0"/>
      </c:catAx>
      <c:valAx>
        <c:axId val="3162865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316285768"/>
        <c:crosses val="autoZero"/>
        <c:crossBetween val="between"/>
      </c:valAx>
      <c:spPr>
        <a:effectLst>
          <a:softEdge rad="0"/>
        </a:effectLst>
      </c:spPr>
    </c:plotArea>
    <c:legend>
      <c:legendPos val="r"/>
      <c:layout>
        <c:manualLayout>
          <c:xMode val="edge"/>
          <c:yMode val="edge"/>
          <c:x val="0.33552669921921241"/>
          <c:y val="0.88704914620096498"/>
          <c:w val="0.30358546227104105"/>
          <c:h val="9.8117972935464301E-2"/>
        </c:manualLayout>
      </c:layout>
      <c:overlay val="0"/>
      <c:txPr>
        <a:bodyPr/>
        <a:lstStyle/>
        <a:p>
          <a:pPr>
            <a:defRPr b="1"/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1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r">
              <a:defRPr sz="1400">
                <a:solidFill>
                  <a:srgbClr val="00B050"/>
                </a:solidFill>
              </a:defRPr>
            </a:pPr>
            <a:r>
              <a:rPr lang="lt-LT" sz="1400" dirty="0">
                <a:solidFill>
                  <a:srgbClr val="00B050"/>
                </a:solidFill>
              </a:rPr>
              <a:t>Nakvynių skaičiaus pasiskirstymas </a:t>
            </a:r>
            <a:r>
              <a:rPr lang="en-US" sz="1400" dirty="0" smtClean="0">
                <a:solidFill>
                  <a:srgbClr val="00B050"/>
                </a:solidFill>
              </a:rPr>
              <a:t>201</a:t>
            </a:r>
            <a:r>
              <a:rPr lang="lt-LT" sz="1400" dirty="0" smtClean="0">
                <a:solidFill>
                  <a:srgbClr val="00B050"/>
                </a:solidFill>
              </a:rPr>
              <a:t>8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>
                <a:solidFill>
                  <a:srgbClr val="00B050"/>
                </a:solidFill>
              </a:rPr>
              <a:t>m</a:t>
            </a:r>
            <a:r>
              <a:rPr lang="en-US" sz="1400" dirty="0" smtClean="0">
                <a:solidFill>
                  <a:srgbClr val="00B050"/>
                </a:solidFill>
              </a:rPr>
              <a:t>.</a:t>
            </a:r>
            <a:endParaRPr lang="lt-LT" sz="1400" dirty="0" smtClean="0">
              <a:solidFill>
                <a:srgbClr val="00B050"/>
              </a:solidFill>
            </a:endParaRPr>
          </a:p>
          <a:p>
            <a:pPr algn="r">
              <a:defRPr sz="1400">
                <a:solidFill>
                  <a:srgbClr val="00B050"/>
                </a:solidFill>
              </a:defRPr>
            </a:pPr>
            <a:r>
              <a:rPr lang="lt-LT" sz="1400" dirty="0" smtClean="0">
                <a:solidFill>
                  <a:srgbClr val="00B050"/>
                </a:solidFill>
              </a:rPr>
              <a:t>(I ketvirtis)</a:t>
            </a:r>
            <a:endParaRPr lang="en-US" sz="1400" dirty="0">
              <a:solidFill>
                <a:srgbClr val="00B050"/>
              </a:solidFill>
            </a:endParaRPr>
          </a:p>
        </c:rich>
      </c:tx>
      <c:layout>
        <c:manualLayout>
          <c:xMode val="edge"/>
          <c:yMode val="edge"/>
          <c:x val="0.23626171166166721"/>
          <c:y val="2.7688148600331385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334370255156855E-2"/>
          <c:y val="0.18500297956454756"/>
          <c:w val="0.95002870051475774"/>
          <c:h val="0.8149970204354526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2018 m.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20545217198089111"/>
                  <c:y val="-1.264679805819598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098114098433507"/>
                  <c:y val="-2.083115316415220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277094211754249"/>
                      <c:h val="9.2709150896776255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135355</c:v>
                </c:pt>
                <c:pt idx="1">
                  <c:v>127589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400" b="1"/>
      </a:pPr>
      <a:endParaRPr lang="lt-LT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1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r">
              <a:defRPr sz="1400">
                <a:solidFill>
                  <a:schemeClr val="tx1"/>
                </a:solidFill>
              </a:defRPr>
            </a:pPr>
            <a:r>
              <a:rPr lang="lt-LT" sz="1400" dirty="0">
                <a:solidFill>
                  <a:schemeClr val="tx1"/>
                </a:solidFill>
              </a:rPr>
              <a:t>Nakvynių skaičiaus pasiskirstymas </a:t>
            </a:r>
            <a:r>
              <a:rPr lang="en-US" sz="1400" dirty="0" smtClean="0">
                <a:solidFill>
                  <a:schemeClr val="tx1"/>
                </a:solidFill>
              </a:rPr>
              <a:t>201</a:t>
            </a:r>
            <a:r>
              <a:rPr lang="lt-LT" sz="1400" dirty="0" smtClean="0">
                <a:solidFill>
                  <a:schemeClr val="tx1"/>
                </a:solidFill>
              </a:rPr>
              <a:t>7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m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  <a:endParaRPr lang="lt-LT" sz="1400" dirty="0" smtClean="0">
              <a:solidFill>
                <a:schemeClr val="tx1"/>
              </a:solidFill>
            </a:endParaRPr>
          </a:p>
          <a:p>
            <a:pPr algn="r">
              <a:defRPr sz="1400">
                <a:solidFill>
                  <a:schemeClr val="tx1"/>
                </a:solidFill>
              </a:defRPr>
            </a:pPr>
            <a:r>
              <a:rPr lang="lt-LT" sz="1400" dirty="0" smtClean="0">
                <a:solidFill>
                  <a:schemeClr val="tx1"/>
                </a:solidFill>
              </a:rPr>
              <a:t>(I ketvirtis)</a:t>
            </a:r>
            <a:endParaRPr lang="en-US" sz="14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1.6575571748858507E-2"/>
          <c:y val="2.7133681052982424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193249930335598E-2"/>
          <c:y val="0.20841068828609702"/>
          <c:w val="0.97080675006966444"/>
          <c:h val="0.791589311713902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2017 m.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9434316041387023"/>
                  <c:y val="-6.698287178617584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56083385999007"/>
                      <c:h val="9.3243660061162789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26078864643454919"/>
                  <c:y val="-0.2270197317257146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400" b="1"/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141880</c:v>
                </c:pt>
                <c:pt idx="1">
                  <c:v>121755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lt-LT" sz="2200" dirty="0" smtClean="0"/>
              <a:t>Turistų iš užsienio skaičiaus kitimas </a:t>
            </a:r>
          </a:p>
          <a:p>
            <a:pPr>
              <a:defRPr sz="2200"/>
            </a:pPr>
            <a:r>
              <a:rPr lang="lt-LT" sz="2200" dirty="0" smtClean="0"/>
              <a:t>2017–2018 m. (I ketvirtis)</a:t>
            </a:r>
            <a:endParaRPr lang="lt-LT" sz="2200" dirty="0"/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455884683122674"/>
          <c:y val="0.18711906038380083"/>
          <c:w val="0.8477177399232505"/>
          <c:h val="0.7796823966448797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 m.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8.6738996213535473E-3"/>
                  <c:y val="-6.03609872205809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Baltarusija</c:v>
                </c:pt>
                <c:pt idx="6">
                  <c:v>Lenkija</c:v>
                </c:pt>
                <c:pt idx="7">
                  <c:v>Rusija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944</c:v>
                </c:pt>
                <c:pt idx="1">
                  <c:v>249</c:v>
                </c:pt>
                <c:pt idx="2">
                  <c:v>105</c:v>
                </c:pt>
                <c:pt idx="3">
                  <c:v>1638</c:v>
                </c:pt>
                <c:pt idx="4">
                  <c:v>3229</c:v>
                </c:pt>
                <c:pt idx="5">
                  <c:v>5650</c:v>
                </c:pt>
                <c:pt idx="6">
                  <c:v>5610</c:v>
                </c:pt>
                <c:pt idx="7">
                  <c:v>6410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7825997475690382E-3"/>
                  <c:y val="-2.4144394888232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2282496844612836E-3"/>
                  <c:y val="-1.509024680514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565199495138097E-2"/>
                  <c:y val="-9.054148083087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3010849432030321E-2"/>
                  <c:y val="-1.5090246805145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8912998737844631E-3"/>
                  <c:y val="-2.4144394888232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6738996213535507E-3"/>
                  <c:y val="-1.509024680514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5.7824859168653393E-3"/>
                  <c:y val="-1.50902468051452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00B05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Baltarusija</c:v>
                </c:pt>
                <c:pt idx="6">
                  <c:v>Lenkija</c:v>
                </c:pt>
                <c:pt idx="7">
                  <c:v>Rusija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1091</c:v>
                </c:pt>
                <c:pt idx="1">
                  <c:v>181</c:v>
                </c:pt>
                <c:pt idx="2">
                  <c:v>208</c:v>
                </c:pt>
                <c:pt idx="3">
                  <c:v>1880</c:v>
                </c:pt>
                <c:pt idx="4">
                  <c:v>3944</c:v>
                </c:pt>
                <c:pt idx="5">
                  <c:v>6132</c:v>
                </c:pt>
                <c:pt idx="6">
                  <c:v>6451</c:v>
                </c:pt>
                <c:pt idx="7">
                  <c:v>6516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16283808"/>
        <c:axId val="316284592"/>
        <c:axId val="0"/>
      </c:bar3DChart>
      <c:catAx>
        <c:axId val="31628380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16284592"/>
        <c:crosses val="autoZero"/>
        <c:auto val="1"/>
        <c:lblAlgn val="ctr"/>
        <c:lblOffset val="100"/>
        <c:noMultiLvlLbl val="0"/>
      </c:catAx>
      <c:valAx>
        <c:axId val="3162845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162838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272799834626767"/>
          <c:y val="0.75123692495465721"/>
          <c:w val="0.12992420241102542"/>
          <c:h val="0.167533108239132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="1"/>
      </a:pPr>
      <a:endParaRPr lang="lt-LT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/>
            </a:pPr>
            <a:r>
              <a:rPr lang="lt-LT" dirty="0"/>
              <a:t>Turistų iš užsienio nakvynių skaičiaus </a:t>
            </a:r>
            <a:r>
              <a:rPr lang="lt-LT" dirty="0" smtClean="0"/>
              <a:t>kitimas</a:t>
            </a:r>
          </a:p>
          <a:p>
            <a:pPr>
              <a:defRPr/>
            </a:pPr>
            <a:r>
              <a:rPr lang="lt-LT" dirty="0" smtClean="0"/>
              <a:t>2017–2018 </a:t>
            </a:r>
            <a:r>
              <a:rPr lang="lt-LT" dirty="0"/>
              <a:t>m</a:t>
            </a:r>
            <a:r>
              <a:rPr lang="lt-LT" dirty="0" smtClean="0"/>
              <a:t>. (I ketvirtis)</a:t>
            </a:r>
            <a:endParaRPr lang="lt-LT" dirty="0"/>
          </a:p>
        </c:rich>
      </c:tx>
      <c:layout>
        <c:manualLayout>
          <c:xMode val="edge"/>
          <c:yMode val="edge"/>
          <c:x val="0.20495001921462278"/>
          <c:y val="0"/>
        </c:manualLayout>
      </c:layout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455884683122674"/>
          <c:y val="0.1720288135786556"/>
          <c:w val="0.8477177399232505"/>
          <c:h val="0.79477264345002474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 m.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5.7825997475689254E-3"/>
                  <c:y val="-9.054148083087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Latvija</c:v>
                </c:pt>
                <c:pt idx="4">
                  <c:v>Lenkija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3321</c:v>
                </c:pt>
                <c:pt idx="1">
                  <c:v>718</c:v>
                </c:pt>
                <c:pt idx="2">
                  <c:v>600</c:v>
                </c:pt>
                <c:pt idx="3">
                  <c:v>7904</c:v>
                </c:pt>
                <c:pt idx="4">
                  <c:v>11391</c:v>
                </c:pt>
                <c:pt idx="5">
                  <c:v>18946</c:v>
                </c:pt>
                <c:pt idx="6">
                  <c:v>27793</c:v>
                </c:pt>
                <c:pt idx="7">
                  <c:v>51082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7825997475690321E-3"/>
                  <c:y val="-9.054148083087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8912998737845156E-3"/>
                  <c:y val="-1.8108296166174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9.054148083087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3010849432030321E-2"/>
                  <c:y val="-1.8108296166174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3369498106767745E-3"/>
                  <c:y val="-9.05414808308708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673899621353549E-3"/>
                  <c:y val="-1.8108296166174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3369498106767736E-3"/>
                  <c:y val="-3.0180493610290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00B05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Latvija</c:v>
                </c:pt>
                <c:pt idx="4">
                  <c:v>Lenkija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3955</c:v>
                </c:pt>
                <c:pt idx="1">
                  <c:v>429</c:v>
                </c:pt>
                <c:pt idx="2">
                  <c:v>1264</c:v>
                </c:pt>
                <c:pt idx="3">
                  <c:v>8658</c:v>
                </c:pt>
                <c:pt idx="4">
                  <c:v>12929</c:v>
                </c:pt>
                <c:pt idx="5">
                  <c:v>21761</c:v>
                </c:pt>
                <c:pt idx="6">
                  <c:v>26681</c:v>
                </c:pt>
                <c:pt idx="7">
                  <c:v>51912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9935904"/>
        <c:axId val="19933944"/>
        <c:axId val="0"/>
      </c:bar3DChart>
      <c:catAx>
        <c:axId val="1993590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9933944"/>
        <c:crosses val="autoZero"/>
        <c:auto val="1"/>
        <c:lblAlgn val="ctr"/>
        <c:lblOffset val="100"/>
        <c:noMultiLvlLbl val="0"/>
      </c:catAx>
      <c:valAx>
        <c:axId val="19933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9935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072244249728258"/>
          <c:y val="0.75123692495465721"/>
          <c:w val="0.12992420241102542"/>
          <c:h val="0.167533108239132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="1"/>
      </a:pPr>
      <a:endParaRPr lang="lt-LT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129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0.41393</cdr:x>
      <cdr:y>0.65026</cdr:y>
    </cdr:from>
    <cdr:to>
      <cdr:x>0.58607</cdr:x>
      <cdr:y>0.75293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3636404" y="2736304"/>
          <a:ext cx="1512168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-1 </a:t>
          </a:r>
          <a:r>
            <a:rPr lang="en-US" sz="1400" b="1" dirty="0" smtClean="0">
              <a:solidFill>
                <a:srgbClr val="FF0000"/>
              </a:solidFill>
            </a:rPr>
            <a:t>proc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0.71311</cdr:x>
      <cdr:y>0.66737</cdr:y>
    </cdr:from>
    <cdr:to>
      <cdr:x>0.87705</cdr:x>
      <cdr:y>0.77004</cdr:y>
    </cdr:to>
    <cdr:sp macro="" textlink="">
      <cdr:nvSpPr>
        <cdr:cNvPr id="3" name="Oval 2"/>
        <cdr:cNvSpPr/>
      </cdr:nvSpPr>
      <cdr:spPr>
        <a:xfrm xmlns:a="http://schemas.openxmlformats.org/drawingml/2006/main">
          <a:off x="6264696" y="2808312"/>
          <a:ext cx="1440202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>
              <a:solidFill>
                <a:schemeClr val="tx1"/>
              </a:solidFill>
            </a:rPr>
            <a:t>+</a:t>
          </a:r>
          <a:r>
            <a:rPr lang="lt-LT" sz="1400" b="1" dirty="0" smtClean="0">
              <a:solidFill>
                <a:schemeClr val="tx1"/>
              </a:solidFill>
            </a:rPr>
            <a:t>10,8 </a:t>
          </a:r>
          <a:r>
            <a:rPr lang="lt-LT" sz="1400" b="1" dirty="0" smtClean="0">
              <a:solidFill>
                <a:schemeClr val="tx1"/>
              </a:solidFill>
            </a:rPr>
            <a:t>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0.12295</cdr:x>
      <cdr:y>0.65026</cdr:y>
    </cdr:from>
    <cdr:to>
      <cdr:x>0.28688</cdr:x>
      <cdr:y>0.75294</cdr:y>
    </cdr:to>
    <cdr:sp macro="" textlink="">
      <cdr:nvSpPr>
        <cdr:cNvPr id="4" name="Oval 3"/>
        <cdr:cNvSpPr/>
      </cdr:nvSpPr>
      <cdr:spPr>
        <a:xfrm xmlns:a="http://schemas.openxmlformats.org/drawingml/2006/main">
          <a:off x="1080120" y="2736304"/>
          <a:ext cx="1440138" cy="43208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>
              <a:solidFill>
                <a:schemeClr val="tx1"/>
              </a:solidFill>
            </a:rPr>
            <a:t>+</a:t>
          </a:r>
          <a:r>
            <a:rPr lang="lt-LT" sz="1400" b="1" dirty="0" smtClean="0">
              <a:solidFill>
                <a:schemeClr val="tx1"/>
              </a:solidFill>
            </a:rPr>
            <a:t>2,5 </a:t>
          </a:r>
          <a:r>
            <a:rPr lang="en-US" sz="1400" b="1" dirty="0" smtClean="0">
              <a:solidFill>
                <a:schemeClr val="tx1"/>
              </a:solidFill>
            </a:rPr>
            <a:t>proc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0.56237</cdr:x>
      <cdr:y>0.40063</cdr:y>
    </cdr:from>
    <cdr:to>
      <cdr:x>0.8587</cdr:x>
      <cdr:y>0.59936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389234" y="981120"/>
          <a:ext cx="1258949" cy="4866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</a:t>
          </a:r>
          <a:r>
            <a:rPr lang="lt-LT" sz="1200" b="1" dirty="0" smtClean="0">
              <a:solidFill>
                <a:sysClr val="windowText" lastClr="000000"/>
              </a:solidFill>
            </a:rPr>
            <a:t>Lietuvos </a:t>
          </a:r>
          <a:r>
            <a:rPr lang="lt-LT" sz="1200" b="1" dirty="0" smtClean="0">
              <a:solidFill>
                <a:srgbClr val="FF0000"/>
              </a:solidFill>
            </a:rPr>
            <a:t>68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0.1333</cdr:x>
      <cdr:y>0.32667</cdr:y>
    </cdr:from>
    <cdr:to>
      <cdr:x>0.42144</cdr:x>
      <cdr:y>0.50309</cdr:y>
    </cdr:to>
    <cdr:sp macro="" textlink="">
      <cdr:nvSpPr>
        <cdr:cNvPr id="3" name="Oval 2"/>
        <cdr:cNvSpPr/>
      </cdr:nvSpPr>
      <cdr:spPr>
        <a:xfrm xmlns:a="http://schemas.openxmlformats.org/drawingml/2006/main">
          <a:off x="566327" y="799976"/>
          <a:ext cx="1224136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 smtClean="0">
              <a:solidFill>
                <a:sysClr val="windowText" lastClr="000000"/>
              </a:solidFill>
            </a:rPr>
            <a:t>š užsienio</a:t>
          </a:r>
          <a:endParaRPr lang="lt-LT" sz="1200" b="1" dirty="0">
            <a:solidFill>
              <a:sysClr val="windowText" lastClr="000000"/>
            </a:solidFill>
          </a:endParaRP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32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0.16949</cdr:x>
      <cdr:y>0.36059</cdr:y>
    </cdr:from>
    <cdr:to>
      <cdr:x>0.46581</cdr:x>
      <cdr:y>0.55369</cdr:y>
    </cdr:to>
    <cdr:sp macro="" textlink="">
      <cdr:nvSpPr>
        <cdr:cNvPr id="2" name="Oval 1"/>
        <cdr:cNvSpPr/>
      </cdr:nvSpPr>
      <cdr:spPr>
        <a:xfrm xmlns:a="http://schemas.openxmlformats.org/drawingml/2006/main">
          <a:off x="720080" y="908795"/>
          <a:ext cx="1258907" cy="48666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30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0.61017</cdr:x>
      <cdr:y>0.40621</cdr:y>
    </cdr:from>
    <cdr:to>
      <cdr:x>0.89664</cdr:x>
      <cdr:y>0.59378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592288" y="1023775"/>
          <a:ext cx="1217060" cy="472729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70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0.41533</cdr:x>
      <cdr:y>0.65026</cdr:y>
    </cdr:from>
    <cdr:to>
      <cdr:x>0.58467</cdr:x>
      <cdr:y>0.75293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3648690" y="2736304"/>
          <a:ext cx="1487595" cy="432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-4,6 </a:t>
          </a:r>
          <a:r>
            <a:rPr lang="en-US" sz="1400" b="1" dirty="0" smtClean="0">
              <a:solidFill>
                <a:srgbClr val="FF0000"/>
              </a:solidFill>
            </a:rPr>
            <a:t>proc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0.71311</cdr:x>
      <cdr:y>0.65026</cdr:y>
    </cdr:from>
    <cdr:to>
      <cdr:x>0.87144</cdr:x>
      <cdr:y>0.75293</cdr:y>
    </cdr:to>
    <cdr:sp macro="" textlink="">
      <cdr:nvSpPr>
        <cdr:cNvPr id="3" name="Oval 2"/>
        <cdr:cNvSpPr/>
      </cdr:nvSpPr>
      <cdr:spPr>
        <a:xfrm xmlns:a="http://schemas.openxmlformats.org/drawingml/2006/main">
          <a:off x="6264696" y="2736304"/>
          <a:ext cx="1390925" cy="432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+4,8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0.13115</cdr:x>
      <cdr:y>0.65026</cdr:y>
    </cdr:from>
    <cdr:to>
      <cdr:x>0.29508</cdr:x>
      <cdr:y>0.75294</cdr:y>
    </cdr:to>
    <cdr:sp macro="" textlink="">
      <cdr:nvSpPr>
        <cdr:cNvPr id="4" name="Oval 3"/>
        <cdr:cNvSpPr/>
      </cdr:nvSpPr>
      <cdr:spPr>
        <a:xfrm xmlns:a="http://schemas.openxmlformats.org/drawingml/2006/main">
          <a:off x="1152150" y="2736304"/>
          <a:ext cx="1440138" cy="43208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</a:t>
          </a:r>
          <a:r>
            <a:rPr lang="lt-LT" sz="1400" b="1" dirty="0">
              <a:solidFill>
                <a:srgbClr val="FF0000"/>
              </a:solidFill>
            </a:rPr>
            <a:t>0</a:t>
          </a:r>
          <a:r>
            <a:rPr lang="lt-LT" sz="1400" b="1" dirty="0" smtClean="0">
              <a:solidFill>
                <a:srgbClr val="FF0000"/>
              </a:solidFill>
            </a:rPr>
            <a:t>,3</a:t>
          </a:r>
          <a:r>
            <a:rPr lang="en-US" sz="1400" b="1" dirty="0" smtClean="0">
              <a:solidFill>
                <a:srgbClr val="FF0000"/>
              </a:solidFill>
            </a:rPr>
            <a:t> </a:t>
          </a:r>
          <a:r>
            <a:rPr lang="en-US" sz="1400" b="1" dirty="0">
              <a:solidFill>
                <a:srgbClr val="FF0000"/>
              </a:solidFill>
            </a:rPr>
            <a:t>proc.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0.11435</cdr:x>
      <cdr:y>0.48405</cdr:y>
    </cdr:from>
    <cdr:to>
      <cdr:x>0.39848</cdr:x>
      <cdr:y>0.6672</cdr:y>
    </cdr:to>
    <cdr:sp macro="" textlink="">
      <cdr:nvSpPr>
        <cdr:cNvPr id="2" name="Oval 1"/>
        <cdr:cNvSpPr/>
      </cdr:nvSpPr>
      <cdr:spPr>
        <a:xfrm xmlns:a="http://schemas.openxmlformats.org/drawingml/2006/main">
          <a:off x="494042" y="1332154"/>
          <a:ext cx="1227578" cy="50404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49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0.59768</cdr:x>
      <cdr:y>0.3356</cdr:y>
    </cdr:from>
    <cdr:to>
      <cdr:x>0.88102</cdr:x>
      <cdr:y>0.51876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582274" y="923590"/>
          <a:ext cx="1224165" cy="504071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51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0.14754</cdr:x>
      <cdr:y>0.47368</cdr:y>
    </cdr:from>
    <cdr:to>
      <cdr:x>0.42702</cdr:x>
      <cdr:y>0.65789</cdr:y>
    </cdr:to>
    <cdr:sp macro="" textlink="">
      <cdr:nvSpPr>
        <cdr:cNvPr id="2" name="Oval 1"/>
        <cdr:cNvSpPr/>
      </cdr:nvSpPr>
      <cdr:spPr>
        <a:xfrm xmlns:a="http://schemas.openxmlformats.org/drawingml/2006/main">
          <a:off x="648072" y="1296144"/>
          <a:ext cx="1227613" cy="50405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46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0.60656</cdr:x>
      <cdr:y>0.47368</cdr:y>
    </cdr:from>
    <cdr:to>
      <cdr:x>0.88526</cdr:x>
      <cdr:y>0.65789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664296" y="1296144"/>
          <a:ext cx="1224187" cy="50405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54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0.2564</cdr:x>
      <cdr:y>0.66874</cdr:y>
    </cdr:from>
    <cdr:to>
      <cdr:x>0.42033</cdr:x>
      <cdr:y>0.7543</cdr:y>
    </cdr:to>
    <cdr:sp macro="" textlink="">
      <cdr:nvSpPr>
        <cdr:cNvPr id="8" name="Oval 7"/>
        <cdr:cNvSpPr/>
      </cdr:nvSpPr>
      <cdr:spPr>
        <a:xfrm xmlns:a="http://schemas.openxmlformats.org/drawingml/2006/main">
          <a:off x="2252474" y="2814055"/>
          <a:ext cx="1440121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98,1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0.22951</cdr:x>
      <cdr:y>0.77004</cdr:y>
    </cdr:from>
    <cdr:to>
      <cdr:x>0.39345</cdr:x>
      <cdr:y>0.83849</cdr:y>
    </cdr:to>
    <cdr:sp macro="" textlink="">
      <cdr:nvSpPr>
        <cdr:cNvPr id="9" name="Oval 8"/>
        <cdr:cNvSpPr/>
      </cdr:nvSpPr>
      <cdr:spPr>
        <a:xfrm xmlns:a="http://schemas.openxmlformats.org/drawingml/2006/main">
          <a:off x="2016240" y="3240341"/>
          <a:ext cx="1440209" cy="288051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-27,3 </a:t>
          </a:r>
          <a:r>
            <a:rPr lang="en-US" sz="1400" b="1" dirty="0" smtClean="0">
              <a:solidFill>
                <a:srgbClr val="FF0000"/>
              </a:solidFill>
            </a:rPr>
            <a:t>proc.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0.33744</cdr:x>
      <cdr:y>0.47914</cdr:y>
    </cdr:from>
    <cdr:to>
      <cdr:x>0.50138</cdr:x>
      <cdr:y>0.5647</cdr:y>
    </cdr:to>
    <cdr:sp macro="" textlink="">
      <cdr:nvSpPr>
        <cdr:cNvPr id="10" name="Oval 9"/>
        <cdr:cNvSpPr/>
      </cdr:nvSpPr>
      <cdr:spPr>
        <a:xfrm xmlns:a="http://schemas.openxmlformats.org/drawingml/2006/main">
          <a:off x="2964397" y="2016224"/>
          <a:ext cx="1440180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>
              <a:solidFill>
                <a:schemeClr val="tx1"/>
              </a:solidFill>
            </a:rPr>
            <a:t>+</a:t>
          </a:r>
          <a:r>
            <a:rPr lang="lt-LT" sz="1400" b="1" dirty="0" smtClean="0">
              <a:solidFill>
                <a:schemeClr val="tx1"/>
              </a:solidFill>
            </a:rPr>
            <a:t>22,1 </a:t>
          </a:r>
          <a:r>
            <a:rPr lang="en-US" sz="1400" b="1" dirty="0" smtClean="0">
              <a:solidFill>
                <a:schemeClr val="tx1"/>
              </a:solidFill>
            </a:rPr>
            <a:t>proc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0.63115</cdr:x>
      <cdr:y>0.20535</cdr:y>
    </cdr:from>
    <cdr:to>
      <cdr:x>0.79508</cdr:x>
      <cdr:y>0.29091</cdr:y>
    </cdr:to>
    <cdr:sp macro="" textlink="">
      <cdr:nvSpPr>
        <cdr:cNvPr id="11" name="Oval 10"/>
        <cdr:cNvSpPr/>
      </cdr:nvSpPr>
      <cdr:spPr>
        <a:xfrm xmlns:a="http://schemas.openxmlformats.org/drawingml/2006/main">
          <a:off x="5544616" y="864098"/>
          <a:ext cx="1440121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+1,7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0.59016</cdr:x>
      <cdr:y>0.39358</cdr:y>
    </cdr:from>
    <cdr:to>
      <cdr:x>0.7541</cdr:x>
      <cdr:y>0.47914</cdr:y>
    </cdr:to>
    <cdr:sp macro="" textlink="">
      <cdr:nvSpPr>
        <cdr:cNvPr id="12" name="Oval 11"/>
        <cdr:cNvSpPr/>
      </cdr:nvSpPr>
      <cdr:spPr>
        <a:xfrm xmlns:a="http://schemas.openxmlformats.org/drawingml/2006/main">
          <a:off x="5184576" y="1656184"/>
          <a:ext cx="1440209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+8,5</a:t>
          </a:r>
          <a:r>
            <a:rPr lang="lt-LT" sz="1400" b="1" dirty="0" smtClean="0">
              <a:solidFill>
                <a:schemeClr val="tx1"/>
              </a:solidFill>
            </a:rPr>
            <a:t> </a:t>
          </a:r>
          <a:r>
            <a:rPr lang="lt-LT" sz="1400" b="1" dirty="0" smtClean="0">
              <a:solidFill>
                <a:schemeClr val="tx1"/>
              </a:solidFill>
            </a:rPr>
            <a:t>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0.45082</cdr:x>
      <cdr:y>0.29091</cdr:y>
    </cdr:from>
    <cdr:to>
      <cdr:x>0.62294</cdr:x>
      <cdr:y>0.37647</cdr:y>
    </cdr:to>
    <cdr:sp macro="" textlink="">
      <cdr:nvSpPr>
        <cdr:cNvPr id="13" name="Oval 12"/>
        <cdr:cNvSpPr/>
      </cdr:nvSpPr>
      <cdr:spPr>
        <a:xfrm xmlns:a="http://schemas.openxmlformats.org/drawingml/2006/main">
          <a:off x="3960440" y="1224136"/>
          <a:ext cx="1512070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</a:t>
          </a:r>
          <a:r>
            <a:rPr lang="lt-LT" sz="1400" b="1" dirty="0">
              <a:solidFill>
                <a:schemeClr val="tx1"/>
              </a:solidFill>
            </a:rPr>
            <a:t>1</a:t>
          </a:r>
          <a:r>
            <a:rPr lang="lt-LT" sz="1400" b="1" dirty="0" smtClean="0">
              <a:solidFill>
                <a:schemeClr val="tx1"/>
              </a:solidFill>
            </a:rPr>
            <a:t>5 </a:t>
          </a:r>
          <a:r>
            <a:rPr lang="en-US" sz="1400" b="1" dirty="0" smtClean="0">
              <a:solidFill>
                <a:schemeClr val="tx1"/>
              </a:solidFill>
            </a:rPr>
            <a:t>proc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0.34426</cdr:x>
      <cdr:y>0.85561</cdr:y>
    </cdr:from>
    <cdr:to>
      <cdr:x>0.5082</cdr:x>
      <cdr:y>0.94112</cdr:y>
    </cdr:to>
    <cdr:sp macro="" textlink="">
      <cdr:nvSpPr>
        <cdr:cNvPr id="14" name="Oval 13"/>
        <cdr:cNvSpPr/>
      </cdr:nvSpPr>
      <cdr:spPr>
        <a:xfrm xmlns:a="http://schemas.openxmlformats.org/drawingml/2006/main">
          <a:off x="3024336" y="3600400"/>
          <a:ext cx="1440209" cy="359869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15,6 </a:t>
          </a:r>
          <a:r>
            <a:rPr lang="en-US" sz="1400" b="1" dirty="0" smtClean="0">
              <a:solidFill>
                <a:sysClr val="windowText" lastClr="000000"/>
              </a:solidFill>
            </a:rPr>
            <a:t>proc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0.27869</cdr:x>
      <cdr:y>0.85561</cdr:y>
    </cdr:from>
    <cdr:to>
      <cdr:x>0.44262</cdr:x>
      <cdr:y>0.94116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448272" y="3600400"/>
          <a:ext cx="1440150" cy="360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+19,1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0.23771</cdr:x>
      <cdr:y>0.76304</cdr:y>
    </cdr:from>
    <cdr:to>
      <cdr:x>0.40164</cdr:x>
      <cdr:y>0.8486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088291" y="3210891"/>
          <a:ext cx="1440121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-40,3 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0.33916</cdr:x>
      <cdr:y>0.58181</cdr:y>
    </cdr:from>
    <cdr:to>
      <cdr:x>0.50309</cdr:x>
      <cdr:y>0.66737</cdr:y>
    </cdr:to>
    <cdr:sp macro="" textlink="">
      <cdr:nvSpPr>
        <cdr:cNvPr id="4" name="Oval 3"/>
        <cdr:cNvSpPr/>
      </cdr:nvSpPr>
      <cdr:spPr>
        <a:xfrm xmlns:a="http://schemas.openxmlformats.org/drawingml/2006/main">
          <a:off x="2979534" y="2448274"/>
          <a:ext cx="1440121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+9,5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0.41803</cdr:x>
      <cdr:y>0.48385</cdr:y>
    </cdr:from>
    <cdr:to>
      <cdr:x>0.59016</cdr:x>
      <cdr:y>0.56941</cdr:y>
    </cdr:to>
    <cdr:sp macro="" textlink="">
      <cdr:nvSpPr>
        <cdr:cNvPr id="5" name="Oval 4"/>
        <cdr:cNvSpPr/>
      </cdr:nvSpPr>
      <cdr:spPr>
        <a:xfrm xmlns:a="http://schemas.openxmlformats.org/drawingml/2006/main">
          <a:off x="3672408" y="2036068"/>
          <a:ext cx="1512158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+13,5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0.31967</cdr:x>
      <cdr:y>0.29091</cdr:y>
    </cdr:from>
    <cdr:to>
      <cdr:x>0.4836</cdr:x>
      <cdr:y>0.37647</cdr:y>
    </cdr:to>
    <cdr:sp macro="" textlink="">
      <cdr:nvSpPr>
        <cdr:cNvPr id="6" name="Oval 5"/>
        <cdr:cNvSpPr/>
      </cdr:nvSpPr>
      <cdr:spPr>
        <a:xfrm xmlns:a="http://schemas.openxmlformats.org/drawingml/2006/main">
          <a:off x="2808312" y="1224136"/>
          <a:ext cx="1440121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-4 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0.61475</cdr:x>
      <cdr:y>0.18823</cdr:y>
    </cdr:from>
    <cdr:to>
      <cdr:x>0.77869</cdr:x>
      <cdr:y>0.27379</cdr:y>
    </cdr:to>
    <cdr:sp macro="" textlink="">
      <cdr:nvSpPr>
        <cdr:cNvPr id="7" name="Oval 6"/>
        <cdr:cNvSpPr/>
      </cdr:nvSpPr>
      <cdr:spPr>
        <a:xfrm xmlns:a="http://schemas.openxmlformats.org/drawingml/2006/main">
          <a:off x="5400600" y="792088"/>
          <a:ext cx="1440209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+1,6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0.53279</cdr:x>
      <cdr:y>0.37647</cdr:y>
    </cdr:from>
    <cdr:to>
      <cdr:x>0.69875</cdr:x>
      <cdr:y>0.46203</cdr:y>
    </cdr:to>
    <cdr:sp macro="" textlink="">
      <cdr:nvSpPr>
        <cdr:cNvPr id="8" name="Oval 7"/>
        <cdr:cNvSpPr/>
      </cdr:nvSpPr>
      <cdr:spPr>
        <a:xfrm xmlns:a="http://schemas.openxmlformats.org/drawingml/2006/main">
          <a:off x="4680520" y="1584176"/>
          <a:ext cx="1457955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+14,9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587" y="0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B5E46D0-CFD3-4E9C-BBC2-6D2081FBFF55}" type="datetimeFigureOut">
              <a:rPr lang="lt-LT"/>
              <a:pPr>
                <a:defRPr/>
              </a:pPr>
              <a:t>2018-05-24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pPr lvl="0"/>
            <a:endParaRPr lang="lt-LT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9" y="4716383"/>
            <a:ext cx="5440046" cy="4468654"/>
          </a:xfrm>
          <a:prstGeom prst="rect">
            <a:avLst/>
          </a:prstGeom>
        </p:spPr>
        <p:txBody>
          <a:bodyPr vert="horz" lIns="91458" tIns="45729" rIns="91458" bIns="4572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t-LT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179"/>
            <a:ext cx="2947088" cy="497046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587" y="9431179"/>
            <a:ext cx="2947088" cy="497046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1590353-09EF-4EF4-97E0-44D1A8ADE85B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6790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35E2D7-56F2-4A07-980C-95FE0C310444}" type="slidenum">
              <a:rPr lang="lt-L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lt-LT" smtClean="0"/>
          </a:p>
        </p:txBody>
      </p:sp>
    </p:spTree>
    <p:extLst>
      <p:ext uri="{BB962C8B-B14F-4D97-AF65-F5344CB8AC3E}">
        <p14:creationId xmlns:p14="http://schemas.microsoft.com/office/powerpoint/2010/main" val="1764009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590353-09EF-4EF4-97E0-44D1A8ADE85B}" type="slidenum">
              <a:rPr lang="lt-LT" smtClean="0"/>
              <a:pPr>
                <a:defRPr/>
              </a:pPr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8334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3FCE1-1FFE-4848-8EC8-3D0D8CE0C786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97177-2E91-448B-8F1D-DD05120E1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8802D-07BC-4AB6-ADC0-C6752174F9CE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717A1-0A45-48C7-AD7D-B37CB399D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9C0D2-D040-4DB8-BE9D-C789E9D59AC5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AA26-5FC6-488C-BD8C-FF79A7B8D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7AB17-AEC6-48AC-B155-8379B48FE715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3EE93-E88C-4CF3-AA7D-345F52722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24A68-6D30-45D4-8464-0DACD815C629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566F2-03CD-41CB-8515-CC327B896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4FCED-9047-4ADB-8761-490B43ADE8AF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A476D-87E8-4647-9F28-B0370DA57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AB25A-ADDC-49EB-B001-84C88E8E7F6F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19AA2-A552-4BBC-BFA4-7FE014E2A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5C4C6-D27D-405C-9AEA-5B69449D7A1E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2CFEA-23DE-4F38-A5F2-6EF567D92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DA442-5B8C-4CD9-94E3-60643ADEEFBA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142AC-BF20-40AC-8E6E-B14240572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90B11-736E-4D18-81BB-CF41BA9DD782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87A83-28A9-47D7-98B3-37BED0EC8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14D6E-DC68-49D9-AD32-258D277B1D95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E707A-3239-4342-BD0F-19C9C1016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5A671C84-E003-483D-BA3C-92FD0E887258}" type="datetimeFigureOut">
              <a:rPr lang="en-US"/>
              <a:pPr>
                <a:defRPr/>
              </a:pPr>
              <a:t>2018-05-24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98CF771E-4CD9-4E4D-AA98-3D91D00D9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84313"/>
            <a:ext cx="9144000" cy="6492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t-LT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DRUSKININKŲ </a:t>
            </a:r>
            <a:r>
              <a:rPr lang="en-US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KURORT</a:t>
            </a:r>
            <a:r>
              <a:rPr lang="lt-LT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AS</a:t>
            </a:r>
            <a:endParaRPr lang="en-US" sz="54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636912"/>
            <a:ext cx="7848871" cy="3024335"/>
          </a:xfrm>
        </p:spPr>
        <p:txBody>
          <a:bodyPr rtlCol="0" anchor="ctr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dirty="0" smtClean="0">
                <a:solidFill>
                  <a:schemeClr val="bg1">
                    <a:lumMod val="50000"/>
                  </a:schemeClr>
                </a:solidFill>
              </a:rPr>
              <a:t>201</a:t>
            </a:r>
            <a:r>
              <a:rPr lang="lt-LT" sz="6600" dirty="0" smtClean="0">
                <a:solidFill>
                  <a:schemeClr val="bg1">
                    <a:lumMod val="50000"/>
                  </a:schemeClr>
                </a:solidFill>
              </a:rPr>
              <a:t>7–2018 m.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3600" dirty="0" smtClean="0">
                <a:solidFill>
                  <a:schemeClr val="bg1">
                    <a:lumMod val="50000"/>
                  </a:schemeClr>
                </a:solidFill>
              </a:rPr>
              <a:t>(I ketvirtis)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6600" dirty="0" smtClean="0">
                <a:solidFill>
                  <a:schemeClr val="bg1">
                    <a:lumMod val="50000"/>
                  </a:schemeClr>
                </a:solidFill>
              </a:rPr>
              <a:t>TURIZMO STATISTIKA*</a:t>
            </a:r>
            <a:endParaRPr lang="en-US" sz="6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468313" y="5876925"/>
            <a:ext cx="8351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t-LT">
                <a:solidFill>
                  <a:srgbClr val="000000"/>
                </a:solidFill>
                <a:latin typeface="Calibri" pitchFamily="34" charset="0"/>
              </a:rPr>
              <a:t>*Statistikos departamento duomenimis</a:t>
            </a:r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26" y="-26988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229432602"/>
              </p:ext>
            </p:extLst>
          </p:nvPr>
        </p:nvGraphicFramePr>
        <p:xfrm>
          <a:off x="179511" y="2276873"/>
          <a:ext cx="878497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chart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199" y="6165304"/>
            <a:ext cx="8059601" cy="216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508496685"/>
              </p:ext>
            </p:extLst>
          </p:nvPr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4869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146584941"/>
              </p:ext>
            </p:extLst>
          </p:nvPr>
        </p:nvGraphicFramePr>
        <p:xfrm>
          <a:off x="179512" y="2348880"/>
          <a:ext cx="4248472" cy="2448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035291100"/>
              </p:ext>
            </p:extLst>
          </p:nvPr>
        </p:nvGraphicFramePr>
        <p:xfrm>
          <a:off x="4607496" y="3789040"/>
          <a:ext cx="424847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894512349"/>
              </p:ext>
            </p:extLst>
          </p:nvPr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4036" y="2349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672985356"/>
              </p:ext>
            </p:extLst>
          </p:nvPr>
        </p:nvGraphicFramePr>
        <p:xfrm>
          <a:off x="117518" y="2276872"/>
          <a:ext cx="4320480" cy="2752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894970274"/>
              </p:ext>
            </p:extLst>
          </p:nvPr>
        </p:nvGraphicFramePr>
        <p:xfrm>
          <a:off x="4508316" y="3861048"/>
          <a:ext cx="4464496" cy="2528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631359531"/>
              </p:ext>
            </p:extLst>
          </p:nvPr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Oval 7"/>
          <p:cNvSpPr/>
          <p:nvPr/>
        </p:nvSpPr>
        <p:spPr>
          <a:xfrm>
            <a:off x="4139952" y="4653136"/>
            <a:ext cx="1440121" cy="36003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ysClr val="windowText" lastClr="000000"/>
                </a:solidFill>
              </a:rPr>
              <a:t>+</a:t>
            </a:r>
            <a:r>
              <a:rPr lang="lt-LT" sz="1400" b="1" dirty="0" smtClean="0">
                <a:solidFill>
                  <a:sysClr val="windowText" lastClr="000000"/>
                </a:solidFill>
              </a:rPr>
              <a:t>14,8 p</a:t>
            </a:r>
            <a:r>
              <a:rPr lang="en-US" sz="1400" b="1" dirty="0" smtClean="0">
                <a:solidFill>
                  <a:sysClr val="windowText" lastClr="000000"/>
                </a:solidFill>
              </a:rPr>
              <a:t>roc</a:t>
            </a:r>
            <a:r>
              <a:rPr lang="en-US" sz="1400" b="1" dirty="0">
                <a:solidFill>
                  <a:sysClr val="windowText" lastClr="000000"/>
                </a:solidFill>
              </a:rPr>
              <a:t>.</a:t>
            </a:r>
            <a:endParaRPr lang="lt-LT" sz="14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60585558"/>
              </p:ext>
            </p:extLst>
          </p:nvPr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7"/>
          <p:cNvSpPr/>
          <p:nvPr/>
        </p:nvSpPr>
        <p:spPr>
          <a:xfrm>
            <a:off x="2339752" y="5013176"/>
            <a:ext cx="1584176" cy="36003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+</a:t>
            </a:r>
            <a:r>
              <a:rPr lang="lt-LT" sz="1400" b="1" dirty="0" smtClean="0">
                <a:solidFill>
                  <a:schemeClr val="tx1"/>
                </a:solidFill>
              </a:rPr>
              <a:t>110,7 </a:t>
            </a:r>
            <a:r>
              <a:rPr lang="lt-LT" sz="1400" b="1" dirty="0" smtClean="0">
                <a:solidFill>
                  <a:schemeClr val="tx1"/>
                </a:solidFill>
              </a:rPr>
              <a:t>p</a:t>
            </a:r>
            <a:r>
              <a:rPr lang="en-US" sz="1400" b="1" dirty="0" smtClean="0">
                <a:solidFill>
                  <a:schemeClr val="tx1"/>
                </a:solidFill>
              </a:rPr>
              <a:t>roc</a:t>
            </a:r>
            <a:r>
              <a:rPr lang="en-US" sz="1400" b="1" dirty="0">
                <a:solidFill>
                  <a:schemeClr val="tx1"/>
                </a:solidFill>
              </a:rPr>
              <a:t>.</a:t>
            </a:r>
            <a:endParaRPr lang="lt-LT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2359</TotalTime>
  <Words>280</Words>
  <Application>Microsoft Office PowerPoint</Application>
  <PresentationFormat>Demonstracija ekrane (4:3)</PresentationFormat>
  <Paragraphs>78</Paragraphs>
  <Slides>8</Slides>
  <Notes>2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 Theme</vt:lpstr>
      <vt:lpstr>DRUSKININKŲ KURORTAS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>Vš.Į. Druskininkų "TVIC"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TVIC</dc:creator>
  <cp:lastModifiedBy>useris</cp:lastModifiedBy>
  <cp:revision>203</cp:revision>
  <cp:lastPrinted>2015-02-26T09:33:34Z</cp:lastPrinted>
  <dcterms:created xsi:type="dcterms:W3CDTF">2012-02-29T15:58:53Z</dcterms:created>
  <dcterms:modified xsi:type="dcterms:W3CDTF">2018-05-24T13:41:45Z</dcterms:modified>
</cp:coreProperties>
</file>