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738996213535507E-3"/>
          <c:y val="0.1185943684624774"/>
          <c:w val="0.99132610037864599"/>
          <c:h val="0.74211908346762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Pt>
            <c:idx val="12"/>
            <c:invertIfNegative val="0"/>
            <c:bubble3D val="0"/>
          </c:dPt>
          <c:dPt>
            <c:idx val="18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Sheet1!$A$2:$A$24</c:f>
              <c:strCache>
                <c:ptCount val="23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 1-3 mėn.</c:v>
                </c:pt>
              </c:strCache>
            </c:str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51686</c:v>
                </c:pt>
                <c:pt idx="1">
                  <c:v>45508</c:v>
                </c:pt>
                <c:pt idx="2">
                  <c:v>40633</c:v>
                </c:pt>
                <c:pt idx="3">
                  <c:v>39442</c:v>
                </c:pt>
                <c:pt idx="4">
                  <c:v>40000</c:v>
                </c:pt>
                <c:pt idx="5">
                  <c:v>53265</c:v>
                </c:pt>
                <c:pt idx="6">
                  <c:v>49165</c:v>
                </c:pt>
                <c:pt idx="7">
                  <c:v>88890</c:v>
                </c:pt>
                <c:pt idx="8">
                  <c:v>123324</c:v>
                </c:pt>
                <c:pt idx="9">
                  <c:v>145988</c:v>
                </c:pt>
                <c:pt idx="10">
                  <c:v>190432</c:v>
                </c:pt>
                <c:pt idx="11">
                  <c:v>197824</c:v>
                </c:pt>
                <c:pt idx="12">
                  <c:v>171505</c:v>
                </c:pt>
                <c:pt idx="13">
                  <c:v>203062</c:v>
                </c:pt>
                <c:pt idx="14">
                  <c:v>236117</c:v>
                </c:pt>
                <c:pt idx="15">
                  <c:v>261273</c:v>
                </c:pt>
                <c:pt idx="16">
                  <c:v>272633</c:v>
                </c:pt>
                <c:pt idx="17">
                  <c:v>283788</c:v>
                </c:pt>
                <c:pt idx="18">
                  <c:v>296278</c:v>
                </c:pt>
                <c:pt idx="19">
                  <c:v>327749</c:v>
                </c:pt>
                <c:pt idx="20">
                  <c:v>329651</c:v>
                </c:pt>
                <c:pt idx="21">
                  <c:v>336712</c:v>
                </c:pt>
                <c:pt idx="22">
                  <c:v>86094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72883520"/>
        <c:axId val="372885480"/>
        <c:axId val="0"/>
      </c:bar3DChart>
      <c:catAx>
        <c:axId val="37288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2885480"/>
        <c:crosses val="autoZero"/>
        <c:auto val="1"/>
        <c:lblAlgn val="ctr"/>
        <c:lblOffset val="100"/>
        <c:noMultiLvlLbl val="0"/>
      </c:catAx>
      <c:valAx>
        <c:axId val="372885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28835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0">
                <a:solidFill>
                  <a:schemeClr val="accent1"/>
                </a:solidFill>
              </a:defRPr>
            </a:pPr>
            <a:r>
              <a:rPr lang="lt-LT" sz="1400" dirty="0">
                <a:solidFill>
                  <a:schemeClr val="accent1"/>
                </a:solidFill>
              </a:rPr>
              <a:t>Turistų skaičiaus pasiskirstymas </a:t>
            </a:r>
            <a:r>
              <a:rPr lang="lt-LT" sz="1400" dirty="0" smtClean="0">
                <a:solidFill>
                  <a:schemeClr val="accent1"/>
                </a:solidFill>
              </a:rPr>
              <a:t/>
            </a:r>
            <a:br>
              <a:rPr lang="lt-LT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201</a:t>
            </a:r>
            <a:r>
              <a:rPr lang="lt-LT" sz="1400" dirty="0" smtClean="0">
                <a:solidFill>
                  <a:schemeClr val="accent1"/>
                </a:solidFill>
              </a:rPr>
              <a:t>9</a:t>
            </a:r>
            <a:r>
              <a:rPr lang="lt-LT" sz="1400" baseline="0" dirty="0" smtClean="0">
                <a:solidFill>
                  <a:schemeClr val="accent1"/>
                </a:solidFill>
              </a:rPr>
              <a:t> </a:t>
            </a:r>
            <a:r>
              <a:rPr lang="en-US" sz="1400" dirty="0" smtClean="0">
                <a:solidFill>
                  <a:schemeClr val="accent1"/>
                </a:solidFill>
              </a:rPr>
              <a:t>m.</a:t>
            </a:r>
            <a:r>
              <a:rPr lang="lt-LT" sz="1400" dirty="0" smtClean="0">
                <a:solidFill>
                  <a:schemeClr val="accent1"/>
                </a:solidFill>
              </a:rPr>
              <a:t> (1-3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19200456069852878"/>
          <c:y val="2.074388045318028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514309607476958E-2"/>
          <c:y val="0.20209173604089925"/>
          <c:w val="0.97248569039252319"/>
          <c:h val="0.797908263959100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40518227086694392"/>
                  <c:y val="-0.1198728835704797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2076949077221175"/>
                  <c:y val="2.33066480461755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60505</c:v>
                </c:pt>
                <c:pt idx="1">
                  <c:v>25589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514134360876627E-2"/>
          <c:y val="0.11550719642736017"/>
          <c:w val="0.96404593627071433"/>
          <c:h val="0.686311709525022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2018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241E-3"/>
                  <c:y val="-2.6776695344825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1713781202922085E-3"/>
                  <c:y val="-1.8775929045847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342756240584418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81594</c:v>
                </c:pt>
                <c:pt idx="1">
                  <c:v>55191</c:v>
                </c:pt>
                <c:pt idx="2">
                  <c:v>26403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8834E-2"/>
                  <c:y val="-3.6821765824165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4514134360876627E-2"/>
                  <c:y val="-2.750678761235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97703186464274E-2"/>
                  <c:y val="-3.0563148880317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86094</c:v>
                </c:pt>
                <c:pt idx="1">
                  <c:v>60505</c:v>
                </c:pt>
                <c:pt idx="2">
                  <c:v>25589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2884696"/>
        <c:axId val="372885088"/>
        <c:axId val="0"/>
      </c:bar3DChart>
      <c:catAx>
        <c:axId val="37288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2885088"/>
        <c:crosses val="autoZero"/>
        <c:auto val="1"/>
        <c:lblAlgn val="ctr"/>
        <c:lblOffset val="100"/>
        <c:noMultiLvlLbl val="0"/>
      </c:catAx>
      <c:valAx>
        <c:axId val="3728850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72884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35273780415381389"/>
          <c:y val="0.91473988474083057"/>
          <c:w val="0.34710122613137234"/>
          <c:h val="7.76782882567431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48453096029635"/>
          <c:y val="4.2198906372699414E-2"/>
          <c:w val="0.83732231508448496"/>
          <c:h val="0.864633218403153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1091</c:v>
                </c:pt>
                <c:pt idx="1">
                  <c:v>181</c:v>
                </c:pt>
                <c:pt idx="2">
                  <c:v>208</c:v>
                </c:pt>
                <c:pt idx="3">
                  <c:v>1880</c:v>
                </c:pt>
                <c:pt idx="4">
                  <c:v>3944</c:v>
                </c:pt>
                <c:pt idx="5">
                  <c:v>6516</c:v>
                </c:pt>
                <c:pt idx="6">
                  <c:v>6132</c:v>
                </c:pt>
                <c:pt idx="7">
                  <c:v>6451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117E-16"/>
                  <c:y val="-6.4469806642027463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1326</c:v>
                </c:pt>
                <c:pt idx="1">
                  <c:v>154</c:v>
                </c:pt>
                <c:pt idx="2">
                  <c:v>267</c:v>
                </c:pt>
                <c:pt idx="3">
                  <c:v>1890</c:v>
                </c:pt>
                <c:pt idx="4">
                  <c:v>3333</c:v>
                </c:pt>
                <c:pt idx="5">
                  <c:v>5612</c:v>
                </c:pt>
                <c:pt idx="6">
                  <c:v>6176</c:v>
                </c:pt>
                <c:pt idx="7">
                  <c:v>6831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72883128"/>
        <c:axId val="372878816"/>
      </c:barChart>
      <c:catAx>
        <c:axId val="372883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2878816"/>
        <c:crosses val="autoZero"/>
        <c:auto val="1"/>
        <c:lblAlgn val="ctr"/>
        <c:lblOffset val="100"/>
        <c:noMultiLvlLbl val="0"/>
      </c:catAx>
      <c:valAx>
        <c:axId val="372878816"/>
        <c:scaling>
          <c:orientation val="minMax"/>
          <c:max val="7000"/>
          <c:min val="0"/>
        </c:scaling>
        <c:delete val="1"/>
        <c:axPos val="b"/>
        <c:numFmt formatCode="General" sourceLinked="1"/>
        <c:majorTickMark val="none"/>
        <c:minorTickMark val="none"/>
        <c:tickLblPos val="nextTo"/>
        <c:crossAx val="372883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769113625438792"/>
          <c:y val="0.92089842690008616"/>
          <c:w val="0.12119575535528904"/>
          <c:h val="5.65954897011409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2018 m. 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8.6740134520572401E-3"/>
                  <c:y val="-2.71624442492614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262944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135355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127589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262944</c:v>
                </c:pt>
                <c:pt idx="1">
                  <c:v>135355</c:v>
                </c:pt>
                <c:pt idx="2">
                  <c:v>127589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2019 m.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6141248422306461E-2"/>
                  <c:y val="-2.71624442492614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278217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249948548521938E-2"/>
                  <c:y val="-4.22526910544066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154579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123638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278217</c:v>
                </c:pt>
                <c:pt idx="1">
                  <c:v>154579</c:v>
                </c:pt>
                <c:pt idx="2">
                  <c:v>123638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gapDepth val="50"/>
        <c:shape val="cylinder"/>
        <c:axId val="372881168"/>
        <c:axId val="372879208"/>
        <c:axId val="0"/>
      </c:bar3DChart>
      <c:catAx>
        <c:axId val="372881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372879208"/>
        <c:crosses val="autoZero"/>
        <c:auto val="1"/>
        <c:lblAlgn val="ctr"/>
        <c:lblOffset val="100"/>
        <c:noMultiLvlLbl val="0"/>
      </c:catAx>
      <c:valAx>
        <c:axId val="372879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72881168"/>
        <c:crosses val="autoZero"/>
        <c:crossBetween val="between"/>
      </c:valAx>
      <c:spPr>
        <a:effectLst>
          <a:softEdge rad="0"/>
        </a:effectLst>
      </c:spPr>
    </c:plotArea>
    <c:legend>
      <c:legendPos val="r"/>
      <c:layout>
        <c:manualLayout>
          <c:xMode val="edge"/>
          <c:yMode val="edge"/>
          <c:x val="0.33240028069125088"/>
          <c:y val="0.90004944196097247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0">
                <a:solidFill>
                  <a:schemeClr val="accent1"/>
                </a:solidFill>
              </a:defRPr>
            </a:pPr>
            <a:r>
              <a:rPr lang="lt-LT" sz="1400" dirty="0">
                <a:solidFill>
                  <a:schemeClr val="accent1"/>
                </a:solidFill>
              </a:rPr>
              <a:t>Nakvynių skaičiaus pasiskirstymas </a:t>
            </a:r>
            <a:r>
              <a:rPr lang="lt-LT" sz="1400" dirty="0" smtClean="0">
                <a:solidFill>
                  <a:schemeClr val="accent1"/>
                </a:solidFill>
              </a:rPr>
              <a:t/>
            </a:r>
            <a:br>
              <a:rPr lang="lt-LT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201</a:t>
            </a:r>
            <a:r>
              <a:rPr lang="lt-LT" sz="1400" dirty="0" smtClean="0">
                <a:solidFill>
                  <a:schemeClr val="accent1"/>
                </a:solidFill>
              </a:rPr>
              <a:t>9</a:t>
            </a:r>
            <a:r>
              <a:rPr lang="en-US" sz="1400" dirty="0" smtClean="0">
                <a:solidFill>
                  <a:schemeClr val="accent1"/>
                </a:solidFill>
              </a:rPr>
              <a:t> </a:t>
            </a:r>
            <a:r>
              <a:rPr lang="en-US" sz="1400" dirty="0">
                <a:solidFill>
                  <a:schemeClr val="accent1"/>
                </a:solidFill>
              </a:rPr>
              <a:t>m</a:t>
            </a:r>
            <a:r>
              <a:rPr lang="en-US" sz="1400" dirty="0" smtClean="0">
                <a:solidFill>
                  <a:schemeClr val="accent1"/>
                </a:solidFill>
              </a:rPr>
              <a:t>.</a:t>
            </a:r>
            <a:r>
              <a:rPr lang="lt-LT" sz="1400" baseline="0" dirty="0" smtClean="0">
                <a:solidFill>
                  <a:schemeClr val="accent1"/>
                </a:solidFill>
              </a:rPr>
              <a:t> </a:t>
            </a:r>
            <a:r>
              <a:rPr lang="lt-LT" sz="1400" dirty="0" smtClean="0">
                <a:solidFill>
                  <a:schemeClr val="accent1"/>
                </a:solidFill>
              </a:rPr>
              <a:t>(1-3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13095573441802455"/>
          <c:y val="3.7347285913170061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334370255156855E-2"/>
          <c:y val="0.18500297956454756"/>
          <c:w val="0.95002870051475774"/>
          <c:h val="0.814997020435452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0545217198089111"/>
                  <c:y val="-4.03349466585274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154579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273623648084161"/>
                  <c:y val="-2.08312254412286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123638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787285204767328"/>
                      <c:h val="9.2709006342623343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154579</c:v>
                </c:pt>
                <c:pt idx="1">
                  <c:v>123638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084082203313608E-2"/>
          <c:y val="1.9844653640478271E-2"/>
          <c:w val="0.90889988021599422"/>
          <c:h val="0.894774003101927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2018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3955</c:v>
                </c:pt>
                <c:pt idx="1">
                  <c:v>429</c:v>
                </c:pt>
                <c:pt idx="2">
                  <c:v>1264</c:v>
                </c:pt>
                <c:pt idx="3">
                  <c:v>8658</c:v>
                </c:pt>
                <c:pt idx="4">
                  <c:v>12929</c:v>
                </c:pt>
                <c:pt idx="5">
                  <c:v>21761</c:v>
                </c:pt>
                <c:pt idx="6">
                  <c:v>26681</c:v>
                </c:pt>
                <c:pt idx="7">
                  <c:v>51912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6.9388939039072284E-18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775986520599101E-2"/>
                      <c:h val="6.4126580763945507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5524</c:v>
                </c:pt>
                <c:pt idx="1">
                  <c:v>519</c:v>
                </c:pt>
                <c:pt idx="2">
                  <c:v>1621</c:v>
                </c:pt>
                <c:pt idx="3">
                  <c:v>8219</c:v>
                </c:pt>
                <c:pt idx="4">
                  <c:v>13808</c:v>
                </c:pt>
                <c:pt idx="5">
                  <c:v>20589</c:v>
                </c:pt>
                <c:pt idx="6">
                  <c:v>21216</c:v>
                </c:pt>
                <c:pt idx="7">
                  <c:v>52142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73307888"/>
        <c:axId val="273307496"/>
      </c:barChart>
      <c:catAx>
        <c:axId val="273307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73307496"/>
        <c:crosses val="autoZero"/>
        <c:auto val="1"/>
        <c:lblAlgn val="ctr"/>
        <c:lblOffset val="100"/>
        <c:noMultiLvlLbl val="0"/>
      </c:catAx>
      <c:valAx>
        <c:axId val="273307496"/>
        <c:scaling>
          <c:orientation val="minMax"/>
          <c:max val="55000"/>
        </c:scaling>
        <c:delete val="1"/>
        <c:axPos val="b"/>
        <c:numFmt formatCode="General" sourceLinked="1"/>
        <c:majorTickMark val="none"/>
        <c:minorTickMark val="none"/>
        <c:tickLblPos val="nextTo"/>
        <c:crossAx val="273307888"/>
        <c:crosses val="autoZero"/>
        <c:crossBetween val="between"/>
        <c:majorUnit val="10000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3712587940018361"/>
          <c:y val="0.92312350830261014"/>
          <c:w val="0.18056095927395555"/>
          <c:h val="5.70318380569115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0.5882</cdr:x>
      <cdr:y>0.44082</cdr:y>
    </cdr:from>
    <cdr:to>
      <cdr:x>0.88453</cdr:x>
      <cdr:y>0.63955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43502" y="1172399"/>
          <a:ext cx="1231014" cy="52854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rgbClr val="FF0000"/>
              </a:solidFill>
            </a:rPr>
            <a:t>70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0.14409</cdr:x>
      <cdr:y>0.35591</cdr:y>
    </cdr:from>
    <cdr:to>
      <cdr:x>0.43223</cdr:x>
      <cdr:y>0.53233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98588" y="946573"/>
          <a:ext cx="1196991" cy="46920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30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0.22255</cdr:x>
      <cdr:y>0.59505</cdr:y>
    </cdr:from>
    <cdr:to>
      <cdr:x>0.35059</cdr:x>
      <cdr:y>0.68282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203759" y="2686273"/>
          <a:ext cx="1267958" cy="396201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solidFill>
            <a:srgbClr val="008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t-LT" sz="1600" b="1" dirty="0" smtClean="0">
              <a:solidFill>
                <a:srgbClr val="002060"/>
              </a:solidFill>
            </a:rPr>
            <a:t>+28,6</a:t>
          </a:r>
          <a:r>
            <a:rPr lang="en-US" sz="1600" b="1" dirty="0" smtClean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0.42458</cdr:x>
      <cdr:y>0.47602</cdr:y>
    </cdr:from>
    <cdr:to>
      <cdr:x>0.55262</cdr:x>
      <cdr:y>0.56378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4204310" y="2148892"/>
          <a:ext cx="1267958" cy="396201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solidFill>
            <a:srgbClr val="008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t-LT" sz="1600" b="1" dirty="0" smtClean="0">
              <a:solidFill>
                <a:srgbClr val="002060"/>
              </a:solidFill>
            </a:rPr>
            <a:t>+0,5</a:t>
          </a:r>
          <a:r>
            <a:rPr lang="en-US" sz="1600" b="1" dirty="0" smtClean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0.35588</cdr:x>
      <cdr:y>0.80672</cdr:y>
    </cdr:from>
    <cdr:to>
      <cdr:x>0.48393</cdr:x>
      <cdr:y>0.89448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524099" y="3641790"/>
          <a:ext cx="1267958" cy="396201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t-LT" sz="1600" b="1" dirty="0" smtClean="0">
              <a:ln>
                <a:noFill/>
              </a:ln>
              <a:solidFill>
                <a:srgbClr val="002060"/>
              </a:solidFill>
            </a:rPr>
            <a:t>+21,5</a:t>
          </a:r>
          <a:r>
            <a:rPr lang="en-US" sz="1600" b="1" dirty="0" smtClean="0">
              <a:ln>
                <a:noFill/>
              </a:ln>
              <a:solidFill>
                <a:srgbClr val="002060"/>
              </a:solidFill>
            </a:rPr>
            <a:t>%</a:t>
          </a:r>
          <a:endParaRPr lang="lt-LT" sz="1600" b="1" dirty="0">
            <a:ln>
              <a:noFill/>
            </a:ln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0.71623</cdr:x>
      <cdr:y>0.63244</cdr:y>
    </cdr:from>
    <cdr:to>
      <cdr:x>0.88557</cdr:x>
      <cdr:y>0.73511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818856" y="2471340"/>
          <a:ext cx="1375757" cy="40119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-3,1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0.4108</cdr:x>
      <cdr:y>0.63244</cdr:y>
    </cdr:from>
    <cdr:to>
      <cdr:x>0.5892</cdr:x>
      <cdr:y>0.73511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337419" y="2471340"/>
          <a:ext cx="1449390" cy="40119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002060"/>
              </a:solidFill>
            </a:rPr>
            <a:t>+14,2 p</a:t>
          </a:r>
          <a:r>
            <a:rPr lang="en-US" sz="1400" b="1" dirty="0" smtClean="0">
              <a:solidFill>
                <a:srgbClr val="002060"/>
              </a:solidFill>
            </a:rPr>
            <a:t>roc</a:t>
          </a:r>
          <a:r>
            <a:rPr lang="en-US" sz="1400" b="1" dirty="0">
              <a:solidFill>
                <a:srgbClr val="002060"/>
              </a:solidFill>
            </a:rPr>
            <a:t>.</a:t>
          </a:r>
          <a:endParaRPr lang="lt-LT" sz="14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0.11852</cdr:x>
      <cdr:y>0.63257</cdr:y>
    </cdr:from>
    <cdr:to>
      <cdr:x>0.28245</cdr:x>
      <cdr:y>0.73525</cdr:y>
    </cdr:to>
    <cdr:sp macro="" textlink="">
      <cdr:nvSpPr>
        <cdr:cNvPr id="4" name="Oval 3"/>
        <cdr:cNvSpPr/>
      </cdr:nvSpPr>
      <cdr:spPr>
        <a:xfrm xmlns:a="http://schemas.openxmlformats.org/drawingml/2006/main">
          <a:off x="962856" y="2671937"/>
          <a:ext cx="1331804" cy="43371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chemeClr val="tx1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002060"/>
              </a:solidFill>
            </a:rPr>
            <a:t>+5,8 </a:t>
          </a:r>
          <a:r>
            <a:rPr lang="en-US" sz="1400" b="1" dirty="0" smtClean="0">
              <a:solidFill>
                <a:srgbClr val="002060"/>
              </a:solidFill>
            </a:rPr>
            <a:t>proc</a:t>
          </a:r>
          <a:r>
            <a:rPr lang="en-US" sz="1400" b="1" dirty="0">
              <a:solidFill>
                <a:srgbClr val="002060"/>
              </a:solidFill>
            </a:rPr>
            <a:t>.</a:t>
          </a:r>
          <a:endParaRPr lang="lt-LT" sz="1400" b="1" dirty="0">
            <a:solidFill>
              <a:srgbClr val="00206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0.09435</cdr:x>
      <cdr:y>0.44286</cdr:y>
    </cdr:from>
    <cdr:to>
      <cdr:x>0.39489</cdr:x>
      <cdr:y>0.62601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85583" y="1105512"/>
          <a:ext cx="1228208" cy="45720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44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0.59103</cdr:x>
      <cdr:y>0.33888</cdr:y>
    </cdr:from>
    <cdr:to>
      <cdr:x>0.89861</cdr:x>
      <cdr:y>0.52204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415351" y="845950"/>
          <a:ext cx="1256979" cy="45722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</a:t>
          </a:r>
          <a:r>
            <a:rPr lang="lt-LT" sz="1200" b="1" dirty="0">
              <a:solidFill>
                <a:sysClr val="windowText" lastClr="000000"/>
              </a:solidFill>
            </a:rPr>
            <a:t>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56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0.22412</cdr:x>
      <cdr:y>0.69931</cdr:y>
    </cdr:from>
    <cdr:to>
      <cdr:x>0.34258</cdr:x>
      <cdr:y>0.7858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65338" y="3132757"/>
          <a:ext cx="1144553" cy="387471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solidFill>
            <a:srgbClr val="008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t-LT" sz="1600" b="1" dirty="0" smtClean="0">
              <a:solidFill>
                <a:srgbClr val="002060"/>
              </a:solidFill>
            </a:rPr>
            <a:t>+21</a:t>
          </a:r>
          <a:r>
            <a:rPr lang="en-US" sz="1600" b="1" dirty="0" smtClean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0.23385</cdr:x>
      <cdr:y>0.59748</cdr:y>
    </cdr:from>
    <cdr:to>
      <cdr:x>0.36509</cdr:x>
      <cdr:y>0.68592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59396" y="2676590"/>
          <a:ext cx="1267958" cy="396201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>
          <a:solidFill>
            <a:srgbClr val="008000"/>
          </a:solidFill>
        </a:ln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t-LT" sz="1600" b="1" dirty="0" smtClean="0">
              <a:solidFill>
                <a:srgbClr val="002060"/>
              </a:solidFill>
            </a:rPr>
            <a:t>+28,2</a:t>
          </a:r>
          <a:r>
            <a:rPr lang="en-US" sz="1600" b="1" dirty="0" smtClean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21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65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64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2178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659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800021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4436-CA73-4D53-89B4-2A5C7347BF2F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6982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28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FEF9-69D0-4F8C-A336-59491FBEDC47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39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38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57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80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8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06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62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3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1"/>
            </a:gs>
            <a:gs pos="100000">
              <a:srgbClr val="008000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004436-CA73-4D53-89B4-2A5C7347BF2F}" type="datetimeFigureOut">
              <a:rPr lang="en-US" smtClean="0"/>
              <a:t>2019-05-24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679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633668" y="4308725"/>
            <a:ext cx="8144134" cy="1313867"/>
          </a:xfrm>
        </p:spPr>
        <p:txBody>
          <a:bodyPr rtlCol="0"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/>
              <a:t>201</a:t>
            </a:r>
            <a:r>
              <a:rPr lang="lt-LT" sz="4000" b="1" dirty="0" smtClean="0"/>
              <a:t>8–2019 m. (1-3 mėn.)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4000" b="1" dirty="0" smtClean="0"/>
              <a:t>TURIZMO STATISTIKA*</a:t>
            </a:r>
            <a:endParaRPr lang="en-US" sz="4000" b="1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857604" y="5501778"/>
            <a:ext cx="6400800" cy="1947333"/>
          </a:xfrm>
        </p:spPr>
        <p:txBody>
          <a:bodyPr/>
          <a:lstStyle/>
          <a:p>
            <a:r>
              <a:rPr lang="lt-LT" dirty="0">
                <a:solidFill>
                  <a:schemeClr val="accent1"/>
                </a:solidFill>
                <a:latin typeface="Calibri" pitchFamily="34" charset="0"/>
              </a:rPr>
              <a:t>*Statistikos departamento duomenimis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  <a:p>
            <a:endParaRPr lang="lt-LT" dirty="0">
              <a:solidFill>
                <a:schemeClr val="accent1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640" y="5654350"/>
            <a:ext cx="1798806" cy="9713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aveikslėlis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1999" cy="404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72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90856" y="454038"/>
            <a:ext cx="8534400" cy="898900"/>
          </a:xfrm>
        </p:spPr>
        <p:txBody>
          <a:bodyPr>
            <a:normAutofit/>
          </a:bodyPr>
          <a:lstStyle/>
          <a:p>
            <a:r>
              <a:rPr lang="lt-LT" sz="3200" b="1" dirty="0" smtClean="0">
                <a:solidFill>
                  <a:schemeClr val="accent1"/>
                </a:solidFill>
              </a:rPr>
              <a:t>Turistų skaičius 1997-2019 m. (1-3 mėn.)</a:t>
            </a:r>
            <a:endParaRPr lang="lt-LT" sz="3200" b="1" dirty="0">
              <a:solidFill>
                <a:schemeClr val="accent1"/>
              </a:solidFill>
            </a:endParaRPr>
          </a:p>
        </p:txBody>
      </p:sp>
      <p:graphicFrame>
        <p:nvGraphicFramePr>
          <p:cNvPr id="6" name="Chart 3"/>
          <p:cNvGraphicFramePr/>
          <p:nvPr>
            <p:extLst>
              <p:ext uri="{D42A27DB-BD31-4B8C-83A1-F6EECF244321}">
                <p14:modId xmlns:p14="http://schemas.microsoft.com/office/powerpoint/2010/main" val="2108332683"/>
              </p:ext>
            </p:extLst>
          </p:nvPr>
        </p:nvGraphicFramePr>
        <p:xfrm>
          <a:off x="368875" y="1702317"/>
          <a:ext cx="10407982" cy="4605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cha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2353" y="5015501"/>
            <a:ext cx="8059601" cy="21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55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91" y="516277"/>
            <a:ext cx="10366825" cy="1102957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chemeClr val="accent1"/>
                </a:solidFill>
              </a:rPr>
              <a:t>Turistų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2018-2019 m. (1-3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133289784"/>
              </p:ext>
            </p:extLst>
          </p:nvPr>
        </p:nvGraphicFramePr>
        <p:xfrm>
          <a:off x="7623110" y="2060672"/>
          <a:ext cx="4154202" cy="2659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039870915"/>
              </p:ext>
            </p:extLst>
          </p:nvPr>
        </p:nvGraphicFramePr>
        <p:xfrm>
          <a:off x="495361" y="1766380"/>
          <a:ext cx="7771027" cy="4363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Oval 3"/>
          <p:cNvSpPr/>
          <p:nvPr/>
        </p:nvSpPr>
        <p:spPr>
          <a:xfrm>
            <a:off x="1559370" y="4564993"/>
            <a:ext cx="1495066" cy="310576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 smtClean="0">
                <a:solidFill>
                  <a:srgbClr val="002060"/>
                </a:solidFill>
              </a:rPr>
              <a:t>+5,5 </a:t>
            </a:r>
            <a:r>
              <a:rPr lang="en-US" sz="1400" b="1" dirty="0" smtClean="0">
                <a:solidFill>
                  <a:srgbClr val="002060"/>
                </a:solidFill>
              </a:rPr>
              <a:t>proc</a:t>
            </a:r>
            <a:r>
              <a:rPr lang="en-US" sz="1400" b="1" dirty="0">
                <a:solidFill>
                  <a:srgbClr val="002060"/>
                </a:solidFill>
              </a:rPr>
              <a:t>.</a:t>
            </a:r>
            <a:endParaRPr lang="lt-LT" sz="1400" b="1" dirty="0">
              <a:solidFill>
                <a:srgbClr val="00206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1308" y="4564993"/>
            <a:ext cx="1499132" cy="310576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 smtClean="0">
                <a:solidFill>
                  <a:srgbClr val="002060"/>
                </a:solidFill>
              </a:rPr>
              <a:t>+9,6 </a:t>
            </a:r>
            <a:r>
              <a:rPr lang="en-US" sz="1400" b="1" dirty="0" smtClean="0">
                <a:solidFill>
                  <a:srgbClr val="002060"/>
                </a:solidFill>
              </a:rPr>
              <a:t>proc</a:t>
            </a:r>
            <a:r>
              <a:rPr lang="en-US" sz="1400" b="1" dirty="0">
                <a:solidFill>
                  <a:srgbClr val="002060"/>
                </a:solidFill>
              </a:rPr>
              <a:t>.</a:t>
            </a:r>
            <a:endParaRPr lang="lt-LT" sz="1400" b="1" dirty="0">
              <a:solidFill>
                <a:srgbClr val="00206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7827" y="4565245"/>
            <a:ext cx="1482178" cy="310576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 smtClean="0">
                <a:solidFill>
                  <a:srgbClr val="FF0000"/>
                </a:solidFill>
              </a:rPr>
              <a:t>-3,1 </a:t>
            </a:r>
            <a:r>
              <a:rPr lang="en-US" sz="1400" b="1" dirty="0" smtClean="0">
                <a:solidFill>
                  <a:srgbClr val="FF0000"/>
                </a:solidFill>
              </a:rPr>
              <a:t>proc</a:t>
            </a:r>
            <a:r>
              <a:rPr lang="en-US" sz="1400" b="1" dirty="0">
                <a:solidFill>
                  <a:srgbClr val="FF0000"/>
                </a:solidFill>
              </a:rPr>
              <a:t>.</a:t>
            </a:r>
            <a:endParaRPr lang="lt-LT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5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3906" y="378862"/>
            <a:ext cx="11620702" cy="1080938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chemeClr val="accent1"/>
                </a:solidFill>
              </a:rPr>
              <a:t>Turistų iš užsienio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2018-2019 m. (1-3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2228807594"/>
              </p:ext>
            </p:extLst>
          </p:nvPr>
        </p:nvGraphicFramePr>
        <p:xfrm>
          <a:off x="1173077" y="1739718"/>
          <a:ext cx="9902360" cy="451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/>
          <p:cNvSpPr txBox="1"/>
          <p:nvPr/>
        </p:nvSpPr>
        <p:spPr>
          <a:xfrm>
            <a:off x="10380306" y="2448157"/>
            <a:ext cx="1170992" cy="397679"/>
          </a:xfrm>
          <a:prstGeom prst="ellipse">
            <a:avLst/>
          </a:prstGeom>
          <a:solidFill>
            <a:schemeClr val="tx1"/>
          </a:solidFill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rgbClr val="002060"/>
                </a:solidFill>
              </a:rPr>
              <a:t>+0,7</a:t>
            </a:r>
            <a:r>
              <a:rPr lang="en-US" sz="1600" b="1" dirty="0" smtClean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0986796" y="2016349"/>
            <a:ext cx="1129004" cy="389132"/>
          </a:xfrm>
          <a:prstGeom prst="ellipse">
            <a:avLst/>
          </a:prstGeom>
          <a:solidFill>
            <a:schemeClr val="tx1"/>
          </a:solidFill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rgbClr val="002060"/>
                </a:solidFill>
              </a:rPr>
              <a:t>+5,9</a:t>
            </a:r>
            <a:r>
              <a:rPr lang="en-US" sz="1600" b="1" dirty="0" smtClean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0695147" y="2931188"/>
            <a:ext cx="1239461" cy="389132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-13,9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7731123" y="3466143"/>
            <a:ext cx="1239461" cy="389132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-15,5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3348845" y="4924829"/>
            <a:ext cx="1239461" cy="389132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-14,9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75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69403" y="518843"/>
            <a:ext cx="9784735" cy="1507067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chemeClr val="accent1"/>
                </a:solidFill>
              </a:rPr>
              <a:t>Nakvynių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2018-2019 m. (1-3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94337127"/>
              </p:ext>
            </p:extLst>
          </p:nvPr>
        </p:nvGraphicFramePr>
        <p:xfrm>
          <a:off x="207504" y="2025910"/>
          <a:ext cx="8124229" cy="4223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2"/>
          <p:cNvGraphicFramePr/>
          <p:nvPr>
            <p:extLst>
              <p:ext uri="{D42A27DB-BD31-4B8C-83A1-F6EECF244321}">
                <p14:modId xmlns:p14="http://schemas.microsoft.com/office/powerpoint/2010/main" val="2703927170"/>
              </p:ext>
            </p:extLst>
          </p:nvPr>
        </p:nvGraphicFramePr>
        <p:xfrm>
          <a:off x="7796357" y="2025910"/>
          <a:ext cx="4086673" cy="2496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381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22103" y="652128"/>
            <a:ext cx="10861647" cy="1080938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chemeClr val="accent1"/>
                </a:solidFill>
              </a:rPr>
              <a:t>Nakvynių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2018-2019 m. (1-3 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613758279"/>
              </p:ext>
            </p:extLst>
          </p:nvPr>
        </p:nvGraphicFramePr>
        <p:xfrm>
          <a:off x="1122150" y="1826097"/>
          <a:ext cx="9661557" cy="4479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1"/>
          <p:cNvSpPr txBox="1"/>
          <p:nvPr/>
        </p:nvSpPr>
        <p:spPr>
          <a:xfrm>
            <a:off x="5142173" y="3513326"/>
            <a:ext cx="1267958" cy="396201"/>
          </a:xfrm>
          <a:prstGeom prst="ellipse">
            <a:avLst/>
          </a:prstGeom>
          <a:solidFill>
            <a:schemeClr val="tx1"/>
          </a:solidFill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rgbClr val="002060"/>
                </a:solidFill>
              </a:rPr>
              <a:t>+6,8</a:t>
            </a:r>
            <a:r>
              <a:rPr lang="en-US" sz="1600" b="1" dirty="0" smtClean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4432041" y="4002558"/>
            <a:ext cx="1267958" cy="396201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-5,1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3882289" y="5465825"/>
            <a:ext cx="1267958" cy="396201"/>
          </a:xfrm>
          <a:prstGeom prst="ellipse">
            <a:avLst/>
          </a:prstGeom>
          <a:solidFill>
            <a:schemeClr val="tx1"/>
          </a:solidFill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rgbClr val="002060"/>
                </a:solidFill>
              </a:rPr>
              <a:t>+39,7</a:t>
            </a:r>
            <a:r>
              <a:rPr lang="en-US" sz="1600" b="1" dirty="0" smtClean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6371693" y="3018126"/>
            <a:ext cx="1267958" cy="396201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-5,4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7016008" y="2492743"/>
            <a:ext cx="1267958" cy="396201"/>
          </a:xfrm>
          <a:prstGeom prst="ellipse">
            <a:avLst/>
          </a:prstGeom>
          <a:ln>
            <a:solidFill>
              <a:srgbClr val="008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 smtClean="0">
                <a:solidFill>
                  <a:schemeClr val="accent6"/>
                </a:solidFill>
              </a:rPr>
              <a:t>-20,5</a:t>
            </a:r>
            <a:r>
              <a:rPr lang="en-US" sz="1600" b="1" dirty="0" smtClean="0">
                <a:solidFill>
                  <a:schemeClr val="accent6"/>
                </a:solidFill>
              </a:rPr>
              <a:t>%</a:t>
            </a:r>
            <a:endParaRPr lang="lt-LT" sz="1600" b="1" dirty="0">
              <a:solidFill>
                <a:schemeClr val="accent6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10674871" y="1982198"/>
            <a:ext cx="1267958" cy="396201"/>
          </a:xfrm>
          <a:prstGeom prst="ellipse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b="1" dirty="0">
                <a:solidFill>
                  <a:srgbClr val="002060"/>
                </a:solidFill>
              </a:rPr>
              <a:t>+</a:t>
            </a:r>
            <a:r>
              <a:rPr lang="lt-LT" sz="1600" b="1" dirty="0" smtClean="0">
                <a:solidFill>
                  <a:srgbClr val="002060"/>
                </a:solidFill>
              </a:rPr>
              <a:t>0,4</a:t>
            </a:r>
            <a:r>
              <a:rPr lang="en-US" sz="1600" b="1" dirty="0" smtClean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715057"/>
      </p:ext>
    </p:extLst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419</TotalTime>
  <Words>147</Words>
  <Application>Microsoft Office PowerPoint</Application>
  <PresentationFormat>Plačiaekranė</PresentationFormat>
  <Paragraphs>48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Calibri</vt:lpstr>
      <vt:lpstr>Century Gothic</vt:lpstr>
      <vt:lpstr>Wingdings 3</vt:lpstr>
      <vt:lpstr>Dalis</vt:lpstr>
      <vt:lpstr>2018–2019 m. (1-3 mėn.) TURIZMO STATISTIKA*</vt:lpstr>
      <vt:lpstr>Turistų skaičius 1997-2019 m. (1-3 mėn.)</vt:lpstr>
      <vt:lpstr>Turistų skaičiaus kitimas  2018-2019 m. (1-3 mėn.)</vt:lpstr>
      <vt:lpstr>Turistų iš užsienio skaičiaus kitimas  2018-2019 m. (1-3 mėn.)</vt:lpstr>
      <vt:lpstr>Nakvynių skaičiaus kitimas  2018-2019 m. (1-3 mėn.)</vt:lpstr>
      <vt:lpstr>Nakvynių skaičiaus kitimas  2018-2019 m. (1-3 mėn.)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2017–2018 m. (1-9 mėn.) TURIZMO STATISTIKA*</dc:title>
  <dc:creator>useris</dc:creator>
  <cp:lastModifiedBy>useris</cp:lastModifiedBy>
  <cp:revision>46</cp:revision>
  <dcterms:created xsi:type="dcterms:W3CDTF">2018-11-23T10:41:33Z</dcterms:created>
  <dcterms:modified xsi:type="dcterms:W3CDTF">2019-05-24T13:03:44Z</dcterms:modified>
</cp:coreProperties>
</file>