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D075F-D26C-4E3E-94F5-313028E5F7AB}" type="datetimeFigureOut">
              <a:rPr lang="en-US"/>
              <a:pPr>
                <a:defRPr/>
              </a:pPr>
              <a:t>2019-10-30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6523-463F-406B-A12B-051CA3ECC1DE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64282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34957-A2D0-4255-A845-35E63D04915B}" type="datetimeFigureOut">
              <a:rPr lang="en-US"/>
              <a:pPr>
                <a:defRPr/>
              </a:pPr>
              <a:t>2019-10-30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7DD071E-703D-4B72-A9F9-B92EBE0171D5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26165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08AF-C999-4647-9C27-430C3A568C25}" type="datetimeFigureOut">
              <a:rPr lang="en-US"/>
              <a:pPr>
                <a:defRPr/>
              </a:pPr>
              <a:t>2019-10-30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226E1-1479-4FB3-8205-2C6015A52279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210444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F2C4C-99B7-456A-B00A-32D7D5DD916D}" type="datetimeFigureOut">
              <a:rPr lang="en-US"/>
              <a:pPr>
                <a:defRPr/>
              </a:pPr>
              <a:t>2019-10-30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F538C28-8039-4C42-90A6-8E995AC5B800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559730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AF58C-F9C9-4A4C-8879-DDDEEA412CAC}" type="datetimeFigureOut">
              <a:rPr lang="en-US"/>
              <a:pPr>
                <a:defRPr/>
              </a:pPr>
              <a:t>2019-10-30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3B2CF-C28A-41A5-890F-03F48E1DFBB4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388037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61B62-71D5-4989-B2AA-A9EED1DBD406}" type="datetimeFigureOut">
              <a:rPr lang="en-US"/>
              <a:pPr>
                <a:defRPr/>
              </a:pPr>
              <a:t>2019-10-30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70D376C-9E39-4185-927E-C0208121B24B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6106640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E8687-6A77-499C-A15D-DF95CC33E2F9}" type="datetimeFigureOut">
              <a:rPr lang="en-US"/>
              <a:pPr>
                <a:defRPr/>
              </a:pPr>
              <a:t>2019-10-30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F43E9F9-42FC-4E9D-91A5-6232B7EA7F42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95923713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1C4F6-2029-4799-82A0-79D4034687A1}" type="datetimeFigureOut">
              <a:rPr lang="en-US"/>
              <a:pPr>
                <a:defRPr/>
              </a:pPr>
              <a:t>2019-10-30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1190A-D7CD-4B89-9778-0DC510DC8B66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88593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074CA-1E82-45EC-BF06-F6A9FC468FCE}" type="datetimeFigureOut">
              <a:rPr lang="en-US"/>
              <a:pPr>
                <a:defRPr/>
              </a:pPr>
              <a:t>2019-10-30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431FD-D4E1-4263-B104-26DD0EE2DE8C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29976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3FEA5-E842-4C27-A3C5-3D313D208FC5}" type="datetimeFigureOut">
              <a:rPr lang="en-US"/>
              <a:pPr>
                <a:defRPr/>
              </a:pPr>
              <a:t>2019-10-30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DF325-0FA6-498F-A333-692ACABDB0B0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1291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6016-FD18-41AE-8897-1042F0280A60}" type="datetimeFigureOut">
              <a:rPr lang="en-US"/>
              <a:pPr>
                <a:defRPr/>
              </a:pPr>
              <a:t>2019-10-30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4385E-ABEE-4333-A054-5B0226E20E4D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47760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C0CC9-803C-4657-BC7A-1E4043605E98}" type="datetimeFigureOut">
              <a:rPr lang="en-US"/>
              <a:pPr>
                <a:defRPr/>
              </a:pPr>
              <a:t>2019-10-30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F23D9-0216-4763-9BA9-98B90C0B0344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92079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D9DDE-E048-4EF9-BCF3-66EF965616DF}" type="datetimeFigureOut">
              <a:rPr lang="en-US"/>
              <a:pPr>
                <a:defRPr/>
              </a:pPr>
              <a:t>2019-10-30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00039-08C2-44D1-9F75-FF4B94CA9553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46735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4DA5A-2189-4ECD-9E76-FD915CBACE54}" type="datetimeFigureOut">
              <a:rPr lang="en-US"/>
              <a:pPr>
                <a:defRPr/>
              </a:pPr>
              <a:t>2019-10-30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EBCFA-1443-47E6-B7B2-E4A4857A31CE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05941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714D-A7F8-4E07-B39E-5E6D53F839EF}" type="datetimeFigureOut">
              <a:rPr lang="en-US"/>
              <a:pPr>
                <a:defRPr/>
              </a:pPr>
              <a:t>2019-10-30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FC54B-B270-40D5-B78C-6FBE06AD6BB7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72802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7B27-7435-4DFE-AB8C-CD0138B86A1A}" type="datetimeFigureOut">
              <a:rPr lang="en-US"/>
              <a:pPr>
                <a:defRPr/>
              </a:pPr>
              <a:t>2019-10-30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6DAEC-F7FF-410C-927F-204FBB05ACC8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67335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9E903-EFE3-41BE-93EF-B2BB4C5C080B}" type="datetimeFigureOut">
              <a:rPr lang="en-US"/>
              <a:pPr>
                <a:defRPr/>
              </a:pPr>
              <a:t>2019-10-30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08F25-AC3F-48E8-99C2-1540E881A79F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43739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1">
              <a:srgbClr val="FFFFFF"/>
            </a:gs>
            <a:gs pos="100000">
              <a:srgbClr val="008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Spustelėję redag. ruoš. teksto stilių</a:t>
            </a:r>
          </a:p>
          <a:p>
            <a:pPr lvl="1"/>
            <a:r>
              <a:rPr lang="lt-LT" altLang="lt-LT" smtClean="0"/>
              <a:t>Antras lygmuo</a:t>
            </a:r>
          </a:p>
          <a:p>
            <a:pPr lvl="2"/>
            <a:r>
              <a:rPr lang="lt-LT" altLang="lt-LT" smtClean="0"/>
              <a:t>Trečias lygmuo</a:t>
            </a:r>
          </a:p>
          <a:p>
            <a:pPr lvl="3"/>
            <a:r>
              <a:rPr lang="lt-LT" altLang="lt-LT" smtClean="0"/>
              <a:t>Ketvirtas lygmuo</a:t>
            </a:r>
          </a:p>
          <a:p>
            <a:pPr lvl="4"/>
            <a:r>
              <a:rPr lang="lt-LT" altLang="lt-LT" smtClean="0"/>
              <a:t>Penktas lygmuo</a:t>
            </a:r>
            <a:endParaRPr lang="en-US" altLang="lt-L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A16D51C-C11C-464B-BA79-41D445FD76CF}" type="datetimeFigureOut">
              <a:rPr lang="en-US"/>
              <a:pPr>
                <a:defRPr/>
              </a:pPr>
              <a:t>2019-10-30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A304A"/>
                </a:solidFill>
                <a:latin typeface="Century Gothic" panose="020B0502020202020204" pitchFamily="34" charset="0"/>
              </a:defRPr>
            </a:lvl1pPr>
          </a:lstStyle>
          <a:p>
            <a:fld id="{326B65E2-C49C-4C2F-8CD1-5B05252AA29D}" type="slidenum">
              <a:rPr lang="en-US" altLang="lt-LT"/>
              <a:pPr/>
              <a:t>‹#›</a:t>
            </a:fld>
            <a:endParaRPr lang="en-US" altLang="lt-L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1" r:id="rId3"/>
    <p:sldLayoutId id="2147483720" r:id="rId4"/>
    <p:sldLayoutId id="2147483719" r:id="rId5"/>
    <p:sldLayoutId id="2147483718" r:id="rId6"/>
    <p:sldLayoutId id="2147483717" r:id="rId7"/>
    <p:sldLayoutId id="2147483716" r:id="rId8"/>
    <p:sldLayoutId id="2147483715" r:id="rId9"/>
    <p:sldLayoutId id="2147483714" r:id="rId10"/>
    <p:sldLayoutId id="2147483713" r:id="rId11"/>
    <p:sldLayoutId id="2147483724" r:id="rId12"/>
    <p:sldLayoutId id="2147483712" r:id="rId13"/>
    <p:sldLayoutId id="2147483725" r:id="rId14"/>
    <p:sldLayoutId id="2147483711" r:id="rId15"/>
    <p:sldLayoutId id="2147483710" r:id="rId16"/>
    <p:sldLayoutId id="2147483709" r:id="rId17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Chart1.xls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Microsoft_Excel_Char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Chart2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Chart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633413" y="4308475"/>
            <a:ext cx="8143875" cy="1314450"/>
          </a:xfrm>
        </p:spPr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/>
              <a:t>201</a:t>
            </a:r>
            <a:r>
              <a:rPr lang="lt-LT" sz="4000" b="1" dirty="0" smtClean="0"/>
              <a:t>8–2019 m. (1-6 mėn.)</a:t>
            </a:r>
            <a:br>
              <a:rPr lang="lt-LT" sz="4000" b="1" dirty="0" smtClean="0"/>
            </a:br>
            <a:r>
              <a:rPr lang="lt-LT" sz="4000" b="1" dirty="0" smtClean="0"/>
              <a:t>TURIZMO STATISTIKA*</a:t>
            </a:r>
            <a:endParaRPr lang="en-US" sz="4000" b="1" dirty="0"/>
          </a:p>
        </p:txBody>
      </p:sp>
      <p:sp>
        <p:nvSpPr>
          <p:cNvPr id="19458" name="Antrinis pavadinimas 2"/>
          <p:cNvSpPr>
            <a:spLocks noGrp="1"/>
          </p:cNvSpPr>
          <p:nvPr>
            <p:ph type="subTitle" idx="1"/>
          </p:nvPr>
        </p:nvSpPr>
        <p:spPr>
          <a:xfrm>
            <a:off x="857250" y="5502275"/>
            <a:ext cx="6400800" cy="1946275"/>
          </a:xfrm>
        </p:spPr>
        <p:txBody>
          <a:bodyPr/>
          <a:lstStyle/>
          <a:p>
            <a:r>
              <a:rPr lang="lt-LT" altLang="lt-LT" smtClean="0">
                <a:solidFill>
                  <a:schemeClr val="accent1"/>
                </a:solidFill>
                <a:latin typeface="Calibri" panose="020F0502020204030204" pitchFamily="34" charset="0"/>
              </a:rPr>
              <a:t>*Statistikos departamento duomenimis</a:t>
            </a:r>
            <a:endParaRPr lang="en-US" altLang="lt-LT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lt-LT" altLang="lt-LT" smtClean="0">
              <a:solidFill>
                <a:schemeClr val="accent1"/>
              </a:solidFill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150" y="5654675"/>
            <a:ext cx="1798638" cy="971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0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90688" y="454025"/>
            <a:ext cx="8534400" cy="898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t-LT" sz="3200" b="1" dirty="0" smtClean="0">
                <a:solidFill>
                  <a:schemeClr val="accent1"/>
                </a:solidFill>
              </a:rPr>
              <a:t>Turistų skaičius 1997-2019 m. (1-6 mėn.)</a:t>
            </a:r>
            <a:endParaRPr lang="lt-LT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20482" name="Chart 3"/>
          <p:cNvGraphicFramePr>
            <a:graphicFrameLocks/>
          </p:cNvGraphicFramePr>
          <p:nvPr/>
        </p:nvGraphicFramePr>
        <p:xfrm>
          <a:off x="317500" y="1651000"/>
          <a:ext cx="10510838" cy="470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r:id="rId4" imgW="10510415" imgH="4706520" progId="Excel.Chart.8">
                  <p:embed/>
                </p:oleObj>
              </mc:Choice>
              <mc:Fallback>
                <p:oleObj r:id="rId4" imgW="10510415" imgH="4706520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651000"/>
                        <a:ext cx="10510838" cy="470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3" name="char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5014913"/>
            <a:ext cx="8059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85825" y="515938"/>
            <a:ext cx="10366375" cy="11033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lt-LT" sz="3200" b="1" dirty="0" smtClean="0">
                <a:solidFill>
                  <a:schemeClr val="accent1"/>
                </a:solidFill>
              </a:rPr>
              <a:t>Turistų skaičiaus kitimas </a:t>
            </a:r>
            <a:br>
              <a:rPr lang="lt-LT" sz="3200" b="1" dirty="0" smtClean="0">
                <a:solidFill>
                  <a:schemeClr val="accent1"/>
                </a:solidFill>
              </a:rPr>
            </a:br>
            <a:r>
              <a:rPr lang="lt-LT" sz="2000" b="1" dirty="0" smtClean="0">
                <a:solidFill>
                  <a:schemeClr val="accent1"/>
                </a:solidFill>
              </a:rPr>
              <a:t>2018-2019 m. (1-6 mėn.)</a:t>
            </a:r>
            <a:endParaRPr lang="lt-LT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21506" name="Chart 6"/>
          <p:cNvGraphicFramePr>
            <a:graphicFrameLocks/>
          </p:cNvGraphicFramePr>
          <p:nvPr/>
        </p:nvGraphicFramePr>
        <p:xfrm>
          <a:off x="7572375" y="2009775"/>
          <a:ext cx="4256088" cy="276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r:id="rId4" imgW="4255377" imgH="2761727" progId="Excel.Chart.8">
                  <p:embed/>
                </p:oleObj>
              </mc:Choice>
              <mc:Fallback>
                <p:oleObj r:id="rId4" imgW="4255377" imgH="2761727" progId="Excel.Char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2009775"/>
                        <a:ext cx="4256088" cy="276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Diagrama 7"/>
          <p:cNvGraphicFramePr>
            <a:graphicFrameLocks/>
          </p:cNvGraphicFramePr>
          <p:nvPr/>
        </p:nvGraphicFramePr>
        <p:xfrm>
          <a:off x="444500" y="1716088"/>
          <a:ext cx="7872413" cy="446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r:id="rId7" imgW="7870618" imgH="4468755" progId="Excel.Chart.8">
                  <p:embed/>
                </p:oleObj>
              </mc:Choice>
              <mc:Fallback>
                <p:oleObj r:id="rId7" imgW="7870618" imgH="4468755" progId="Excel.Chart.8">
                  <p:embed/>
                  <p:pic>
                    <p:nvPicPr>
                      <p:cNvPr id="0" name="Diagrama 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1716088"/>
                        <a:ext cx="7872413" cy="446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3"/>
          <p:cNvSpPr/>
          <p:nvPr/>
        </p:nvSpPr>
        <p:spPr>
          <a:xfrm>
            <a:off x="1558925" y="4565650"/>
            <a:ext cx="1495425" cy="309563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rgbClr val="92D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400" b="1" dirty="0" smtClean="0">
                <a:solidFill>
                  <a:srgbClr val="002060"/>
                </a:solidFill>
              </a:rPr>
              <a:t>+7,2 </a:t>
            </a:r>
            <a:r>
              <a:rPr lang="en-US" sz="1400" b="1" dirty="0" smtClean="0">
                <a:solidFill>
                  <a:srgbClr val="002060"/>
                </a:solidFill>
              </a:rPr>
              <a:t>proc</a:t>
            </a:r>
            <a:r>
              <a:rPr lang="en-US" sz="1400" b="1" dirty="0">
                <a:solidFill>
                  <a:srgbClr val="002060"/>
                </a:solidFill>
              </a:rPr>
              <a:t>.</a:t>
            </a:r>
            <a:endParaRPr lang="lt-LT" sz="1400" b="1" dirty="0">
              <a:solidFill>
                <a:srgbClr val="002060"/>
              </a:solidFill>
            </a:endParaRPr>
          </a:p>
        </p:txBody>
      </p:sp>
      <p:sp>
        <p:nvSpPr>
          <p:cNvPr id="13" name="Oval 3"/>
          <p:cNvSpPr/>
          <p:nvPr/>
        </p:nvSpPr>
        <p:spPr>
          <a:xfrm>
            <a:off x="3630613" y="4565650"/>
            <a:ext cx="1500187" cy="309563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rgbClr val="92D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400" b="1" dirty="0" smtClean="0">
                <a:solidFill>
                  <a:srgbClr val="002060"/>
                </a:solidFill>
              </a:rPr>
              <a:t>+7,6 </a:t>
            </a:r>
            <a:r>
              <a:rPr lang="en-US" sz="1400" b="1" dirty="0" smtClean="0">
                <a:solidFill>
                  <a:srgbClr val="002060"/>
                </a:solidFill>
              </a:rPr>
              <a:t>proc</a:t>
            </a:r>
            <a:r>
              <a:rPr lang="en-US" sz="1400" b="1" dirty="0">
                <a:solidFill>
                  <a:srgbClr val="002060"/>
                </a:solidFill>
              </a:rPr>
              <a:t>.</a:t>
            </a:r>
            <a:endParaRPr lang="lt-LT" sz="1400" b="1" dirty="0">
              <a:solidFill>
                <a:srgbClr val="002060"/>
              </a:solidFill>
            </a:endParaRPr>
          </a:p>
        </p:txBody>
      </p:sp>
      <p:sp>
        <p:nvSpPr>
          <p:cNvPr id="14" name="Oval 3"/>
          <p:cNvSpPr/>
          <p:nvPr/>
        </p:nvSpPr>
        <p:spPr>
          <a:xfrm>
            <a:off x="5818188" y="4565650"/>
            <a:ext cx="1481137" cy="309563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rgbClr val="92D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lt-LT" altLang="lt-LT" sz="1400" b="1">
                <a:solidFill>
                  <a:schemeClr val="bg2"/>
                </a:solidFill>
              </a:rPr>
              <a:t>+6,3 </a:t>
            </a:r>
            <a:r>
              <a:rPr lang="en-US" altLang="lt-LT" sz="1400" b="1">
                <a:solidFill>
                  <a:schemeClr val="bg2"/>
                </a:solidFill>
              </a:rPr>
              <a:t>proc.</a:t>
            </a:r>
            <a:endParaRPr lang="lt-LT" altLang="lt-LT" sz="1400" b="1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14325" y="379413"/>
            <a:ext cx="11620500" cy="10810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lt-LT" sz="3200" b="1" dirty="0" smtClean="0">
                <a:solidFill>
                  <a:schemeClr val="accent1"/>
                </a:solidFill>
              </a:rPr>
              <a:t>Turistų iš užsienio skaičiaus kitimas </a:t>
            </a:r>
            <a:br>
              <a:rPr lang="lt-LT" sz="3200" b="1" dirty="0" smtClean="0">
                <a:solidFill>
                  <a:schemeClr val="accent1"/>
                </a:solidFill>
              </a:rPr>
            </a:br>
            <a:r>
              <a:rPr lang="lt-LT" sz="2000" b="1" dirty="0" smtClean="0">
                <a:solidFill>
                  <a:schemeClr val="accent1"/>
                </a:solidFill>
              </a:rPr>
              <a:t>2018-2019 m. (1-6 mėn.)</a:t>
            </a:r>
            <a:endParaRPr lang="lt-LT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22530" name="Diagrama 12"/>
          <p:cNvGraphicFramePr>
            <a:graphicFrameLocks/>
          </p:cNvGraphicFramePr>
          <p:nvPr/>
        </p:nvGraphicFramePr>
        <p:xfrm>
          <a:off x="1122363" y="1689100"/>
          <a:ext cx="10123487" cy="516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Chart" r:id="rId3" imgW="8763135" imgH="5010285" progId="Excel.Chart.8">
                  <p:embed/>
                </p:oleObj>
              </mc:Choice>
              <mc:Fallback>
                <p:oleObj name="Chart" r:id="rId3" imgW="8763135" imgH="5010285" progId="Excel.Chart.8">
                  <p:embed/>
                  <p:pic>
                    <p:nvPicPr>
                      <p:cNvPr id="0" name="Diagrama 1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1689100"/>
                        <a:ext cx="10123487" cy="516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Box 1"/>
          <p:cNvSpPr>
            <a:spLocks noChangeArrowheads="1"/>
          </p:cNvSpPr>
          <p:nvPr/>
        </p:nvSpPr>
        <p:spPr bwMode="auto">
          <a:xfrm>
            <a:off x="7650163" y="2568575"/>
            <a:ext cx="1169987" cy="398463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lt-LT" altLang="lt-LT" sz="1600" b="1">
                <a:solidFill>
                  <a:srgbClr val="002060"/>
                </a:solidFill>
              </a:rPr>
              <a:t>+5,6</a:t>
            </a:r>
            <a:r>
              <a:rPr lang="en-US" altLang="lt-LT" sz="1600" b="1">
                <a:solidFill>
                  <a:srgbClr val="002060"/>
                </a:solidFill>
              </a:rPr>
              <a:t>%</a:t>
            </a:r>
            <a:endParaRPr lang="lt-LT" altLang="lt-LT" sz="1600" b="1">
              <a:solidFill>
                <a:srgbClr val="002060"/>
              </a:solidFill>
            </a:endParaRPr>
          </a:p>
        </p:txBody>
      </p:sp>
      <p:sp>
        <p:nvSpPr>
          <p:cNvPr id="22532" name="TextBox 1"/>
          <p:cNvSpPr>
            <a:spLocks noChangeArrowheads="1"/>
          </p:cNvSpPr>
          <p:nvPr/>
        </p:nvSpPr>
        <p:spPr bwMode="auto">
          <a:xfrm>
            <a:off x="8172450" y="2022475"/>
            <a:ext cx="1343025" cy="35242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lt-LT" altLang="lt-LT" sz="1600" b="1">
                <a:solidFill>
                  <a:srgbClr val="002060"/>
                </a:solidFill>
              </a:rPr>
              <a:t>+13,2</a:t>
            </a:r>
            <a:r>
              <a:rPr lang="en-US" altLang="lt-LT" sz="1600" b="1">
                <a:solidFill>
                  <a:srgbClr val="002060"/>
                </a:solidFill>
              </a:rPr>
              <a:t>%</a:t>
            </a:r>
            <a:endParaRPr lang="lt-LT" altLang="lt-LT" sz="1600" b="1">
              <a:solidFill>
                <a:srgbClr val="002060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458075" y="3197225"/>
            <a:ext cx="1239838" cy="390525"/>
          </a:xfrm>
          <a:prstGeom prst="ellipse">
            <a:avLst/>
          </a:prstGeom>
          <a:ln>
            <a:solidFill>
              <a:srgbClr val="008000"/>
            </a:solidFill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600" b="1" dirty="0" smtClean="0">
                <a:solidFill>
                  <a:schemeClr val="accent6"/>
                </a:solidFill>
              </a:rPr>
              <a:t>-5,1</a:t>
            </a:r>
            <a:r>
              <a:rPr lang="en-US" sz="1600" b="1" dirty="0" smtClean="0">
                <a:solidFill>
                  <a:schemeClr val="accent6"/>
                </a:solidFill>
              </a:rPr>
              <a:t>%</a:t>
            </a:r>
            <a:endParaRPr lang="lt-LT" sz="1600" b="1" dirty="0">
              <a:solidFill>
                <a:schemeClr val="accent6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575300" y="3729038"/>
            <a:ext cx="1239838" cy="390525"/>
          </a:xfrm>
          <a:prstGeom prst="ellipse">
            <a:avLst/>
          </a:prstGeom>
          <a:ln>
            <a:solidFill>
              <a:srgbClr val="008000"/>
            </a:solidFill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600" b="1" dirty="0" smtClean="0">
                <a:solidFill>
                  <a:schemeClr val="accent6"/>
                </a:solidFill>
              </a:rPr>
              <a:t>-0,3</a:t>
            </a:r>
            <a:r>
              <a:rPr lang="en-US" sz="1600" b="1" dirty="0" smtClean="0">
                <a:solidFill>
                  <a:schemeClr val="accent6"/>
                </a:solidFill>
              </a:rPr>
              <a:t>%</a:t>
            </a:r>
            <a:endParaRPr lang="lt-LT" sz="1600" b="1" dirty="0">
              <a:solidFill>
                <a:schemeClr val="accent6"/>
              </a:solidFill>
            </a:endParaRPr>
          </a:p>
        </p:txBody>
      </p:sp>
      <p:sp>
        <p:nvSpPr>
          <p:cNvPr id="22535" name="TextBox 1"/>
          <p:cNvSpPr>
            <a:spLocks noChangeArrowheads="1"/>
          </p:cNvSpPr>
          <p:nvPr/>
        </p:nvSpPr>
        <p:spPr bwMode="auto">
          <a:xfrm>
            <a:off x="3309938" y="5314950"/>
            <a:ext cx="1238250" cy="388938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lt-LT" altLang="lt-LT" sz="1600" b="1">
                <a:solidFill>
                  <a:schemeClr val="bg2"/>
                </a:solidFill>
              </a:rPr>
              <a:t>+9,4</a:t>
            </a:r>
            <a:r>
              <a:rPr lang="en-US" altLang="lt-LT" sz="1600" b="1">
                <a:solidFill>
                  <a:schemeClr val="bg2"/>
                </a:solidFill>
              </a:rPr>
              <a:t>%</a:t>
            </a:r>
            <a:endParaRPr lang="lt-LT" altLang="lt-LT" sz="1600" b="1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69988" y="519113"/>
            <a:ext cx="9783762" cy="15065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lt-LT" sz="3200" b="1" dirty="0" smtClean="0">
                <a:solidFill>
                  <a:schemeClr val="accent1"/>
                </a:solidFill>
              </a:rPr>
              <a:t>Nakvynių skaičiaus kitimas </a:t>
            </a:r>
            <a:br>
              <a:rPr lang="lt-LT" sz="3200" b="1" dirty="0" smtClean="0">
                <a:solidFill>
                  <a:schemeClr val="accent1"/>
                </a:solidFill>
              </a:rPr>
            </a:br>
            <a:r>
              <a:rPr lang="lt-LT" sz="2000" b="1" dirty="0" smtClean="0">
                <a:solidFill>
                  <a:schemeClr val="accent1"/>
                </a:solidFill>
              </a:rPr>
              <a:t>2018-2019 m. (1-6 mėn.)</a:t>
            </a:r>
            <a:endParaRPr lang="lt-LT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23554" name="Diagrama 6"/>
          <p:cNvGraphicFramePr>
            <a:graphicFrameLocks/>
          </p:cNvGraphicFramePr>
          <p:nvPr/>
        </p:nvGraphicFramePr>
        <p:xfrm>
          <a:off x="444500" y="1716088"/>
          <a:ext cx="7872413" cy="446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r:id="rId4" imgW="7870618" imgH="4468755" progId="Excel.Chart.8">
                  <p:embed/>
                </p:oleObj>
              </mc:Choice>
              <mc:Fallback>
                <p:oleObj r:id="rId4" imgW="7870618" imgH="4468755" progId="Excel.Chart.8">
                  <p:embed/>
                  <p:pic>
                    <p:nvPicPr>
                      <p:cNvPr id="0" name="Diagrama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1716088"/>
                        <a:ext cx="7872413" cy="446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3"/>
          <p:cNvSpPr/>
          <p:nvPr/>
        </p:nvSpPr>
        <p:spPr>
          <a:xfrm>
            <a:off x="1558925" y="4565650"/>
            <a:ext cx="1495425" cy="309563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rgbClr val="92D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400" b="1" dirty="0" smtClean="0">
                <a:solidFill>
                  <a:srgbClr val="002060"/>
                </a:solidFill>
              </a:rPr>
              <a:t>+</a:t>
            </a:r>
            <a:r>
              <a:rPr lang="lt-LT" sz="1400" b="1" dirty="0">
                <a:solidFill>
                  <a:srgbClr val="002060"/>
                </a:solidFill>
              </a:rPr>
              <a:t>8</a:t>
            </a:r>
            <a:r>
              <a:rPr lang="lt-LT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proc</a:t>
            </a:r>
            <a:r>
              <a:rPr lang="en-US" sz="1400" b="1" dirty="0">
                <a:solidFill>
                  <a:srgbClr val="002060"/>
                </a:solidFill>
              </a:rPr>
              <a:t>.</a:t>
            </a:r>
            <a:endParaRPr lang="lt-LT" sz="1400" b="1" dirty="0">
              <a:solidFill>
                <a:srgbClr val="002060"/>
              </a:solidFill>
            </a:endParaRPr>
          </a:p>
        </p:txBody>
      </p:sp>
      <p:sp>
        <p:nvSpPr>
          <p:cNvPr id="9" name="Oval 3"/>
          <p:cNvSpPr/>
          <p:nvPr/>
        </p:nvSpPr>
        <p:spPr>
          <a:xfrm>
            <a:off x="3424238" y="4565650"/>
            <a:ext cx="1706562" cy="309563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rgbClr val="92D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400" b="1" dirty="0" smtClean="0">
                <a:solidFill>
                  <a:srgbClr val="002060"/>
                </a:solidFill>
              </a:rPr>
              <a:t>+11,7 </a:t>
            </a:r>
            <a:r>
              <a:rPr lang="en-US" sz="1400" b="1" dirty="0" smtClean="0">
                <a:solidFill>
                  <a:srgbClr val="002060"/>
                </a:solidFill>
              </a:rPr>
              <a:t>proc</a:t>
            </a:r>
            <a:r>
              <a:rPr lang="en-US" sz="1400" b="1" dirty="0">
                <a:solidFill>
                  <a:srgbClr val="002060"/>
                </a:solidFill>
              </a:rPr>
              <a:t>.</a:t>
            </a:r>
            <a:endParaRPr lang="lt-LT" sz="1400" b="1" dirty="0">
              <a:solidFill>
                <a:srgbClr val="002060"/>
              </a:solidFill>
            </a:endParaRPr>
          </a:p>
        </p:txBody>
      </p:sp>
      <p:sp>
        <p:nvSpPr>
          <p:cNvPr id="10" name="Oval 3"/>
          <p:cNvSpPr/>
          <p:nvPr/>
        </p:nvSpPr>
        <p:spPr>
          <a:xfrm>
            <a:off x="5818188" y="4565650"/>
            <a:ext cx="1481137" cy="309563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rgbClr val="92D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lt-LT" altLang="lt-LT" sz="1400" b="1">
                <a:solidFill>
                  <a:schemeClr val="bg2"/>
                </a:solidFill>
              </a:rPr>
              <a:t>+4,3 </a:t>
            </a:r>
            <a:r>
              <a:rPr lang="en-US" altLang="lt-LT" sz="1400" b="1">
                <a:solidFill>
                  <a:schemeClr val="bg2"/>
                </a:solidFill>
              </a:rPr>
              <a:t>proc.</a:t>
            </a:r>
            <a:endParaRPr lang="lt-LT" altLang="lt-LT" sz="1400" b="1">
              <a:solidFill>
                <a:schemeClr val="bg2"/>
              </a:solidFill>
            </a:endParaRPr>
          </a:p>
        </p:txBody>
      </p:sp>
      <p:graphicFrame>
        <p:nvGraphicFramePr>
          <p:cNvPr id="23558" name="Chart 6"/>
          <p:cNvGraphicFramePr>
            <a:graphicFrameLocks/>
          </p:cNvGraphicFramePr>
          <p:nvPr/>
        </p:nvGraphicFramePr>
        <p:xfrm>
          <a:off x="7572375" y="2009775"/>
          <a:ext cx="4256088" cy="276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Chart" r:id="rId6" imgW="4255377" imgH="2761727" progId="Excel.Chart.8">
                  <p:embed/>
                </p:oleObj>
              </mc:Choice>
              <mc:Fallback>
                <p:oleObj name="Chart" r:id="rId6" imgW="4255377" imgH="2761727" progId="Excel.Char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2009775"/>
                        <a:ext cx="4256088" cy="276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22288" y="652463"/>
            <a:ext cx="10861675" cy="10810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lt-LT" sz="3200" b="1" dirty="0" smtClean="0">
                <a:solidFill>
                  <a:schemeClr val="accent1"/>
                </a:solidFill>
              </a:rPr>
              <a:t>Nakvynių skaičiaus kitimas </a:t>
            </a:r>
            <a:br>
              <a:rPr lang="lt-LT" sz="3200" b="1" dirty="0" smtClean="0">
                <a:solidFill>
                  <a:schemeClr val="accent1"/>
                </a:solidFill>
              </a:rPr>
            </a:br>
            <a:r>
              <a:rPr lang="lt-LT" sz="2000" b="1" dirty="0" smtClean="0">
                <a:solidFill>
                  <a:schemeClr val="accent1"/>
                </a:solidFill>
              </a:rPr>
              <a:t>2018-2019 m. (1-6 mėn.)</a:t>
            </a:r>
            <a:endParaRPr lang="lt-LT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24578" name="Diagrama 16"/>
          <p:cNvGraphicFramePr>
            <a:graphicFrameLocks/>
          </p:cNvGraphicFramePr>
          <p:nvPr/>
        </p:nvGraphicFramePr>
        <p:xfrm>
          <a:off x="1071563" y="1781175"/>
          <a:ext cx="9963150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Chart" r:id="rId3" imgW="8763135" imgH="5010285" progId="Excel.Chart.8">
                  <p:embed/>
                </p:oleObj>
              </mc:Choice>
              <mc:Fallback>
                <p:oleObj name="Chart" r:id="rId3" imgW="8763135" imgH="5010285" progId="Excel.Chart.8">
                  <p:embed/>
                  <p:pic>
                    <p:nvPicPr>
                      <p:cNvPr id="0" name="Diagrama 1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781175"/>
                        <a:ext cx="9963150" cy="507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extBox 1"/>
          <p:cNvSpPr>
            <a:spLocks noChangeArrowheads="1"/>
          </p:cNvSpPr>
          <p:nvPr/>
        </p:nvSpPr>
        <p:spPr bwMode="auto">
          <a:xfrm>
            <a:off x="3011488" y="3665538"/>
            <a:ext cx="1268412" cy="395287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lt-LT" altLang="lt-LT" sz="1600" b="1">
                <a:solidFill>
                  <a:srgbClr val="002060"/>
                </a:solidFill>
              </a:rPr>
              <a:t>+14,1</a:t>
            </a:r>
            <a:r>
              <a:rPr lang="en-US" altLang="lt-LT" sz="1600" b="1">
                <a:solidFill>
                  <a:srgbClr val="002060"/>
                </a:solidFill>
              </a:rPr>
              <a:t>%</a:t>
            </a:r>
            <a:endParaRPr lang="lt-LT" altLang="lt-LT" sz="1600" b="1">
              <a:solidFill>
                <a:srgbClr val="002060"/>
              </a:solidFill>
            </a:endParaRPr>
          </a:p>
        </p:txBody>
      </p:sp>
      <p:sp>
        <p:nvSpPr>
          <p:cNvPr id="24580" name="TextBox 1"/>
          <p:cNvSpPr>
            <a:spLocks noChangeArrowheads="1"/>
          </p:cNvSpPr>
          <p:nvPr/>
        </p:nvSpPr>
        <p:spPr bwMode="auto">
          <a:xfrm>
            <a:off x="4487863" y="4238625"/>
            <a:ext cx="895350" cy="395288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lt-LT" altLang="lt-LT" sz="1600" b="1">
                <a:solidFill>
                  <a:schemeClr val="bg2"/>
                </a:solidFill>
              </a:rPr>
              <a:t>+</a:t>
            </a:r>
            <a:r>
              <a:rPr lang="en-GB" altLang="lt-LT" sz="1600" b="1">
                <a:solidFill>
                  <a:schemeClr val="bg2"/>
                </a:solidFill>
              </a:rPr>
              <a:t>8</a:t>
            </a:r>
            <a:r>
              <a:rPr lang="en-US" altLang="lt-LT" sz="1600" b="1">
                <a:solidFill>
                  <a:schemeClr val="bg2"/>
                </a:solidFill>
              </a:rPr>
              <a:t>%</a:t>
            </a:r>
            <a:endParaRPr lang="lt-LT" altLang="lt-LT" sz="1600" b="1">
              <a:solidFill>
                <a:schemeClr val="bg2"/>
              </a:solidFill>
            </a:endParaRPr>
          </a:p>
        </p:txBody>
      </p:sp>
      <p:sp>
        <p:nvSpPr>
          <p:cNvPr id="24581" name="TextBox 1"/>
          <p:cNvSpPr>
            <a:spLocks noChangeArrowheads="1"/>
          </p:cNvSpPr>
          <p:nvPr/>
        </p:nvSpPr>
        <p:spPr bwMode="auto">
          <a:xfrm>
            <a:off x="4071938" y="6032500"/>
            <a:ext cx="1268412" cy="39687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lt-LT" altLang="lt-LT" sz="1600" b="1">
                <a:solidFill>
                  <a:srgbClr val="002060"/>
                </a:solidFill>
              </a:rPr>
              <a:t>+20,8</a:t>
            </a:r>
            <a:r>
              <a:rPr lang="en-US" altLang="lt-LT" sz="1600" b="1">
                <a:solidFill>
                  <a:srgbClr val="002060"/>
                </a:solidFill>
              </a:rPr>
              <a:t>%</a:t>
            </a:r>
            <a:endParaRPr lang="lt-LT" altLang="lt-LT" sz="1600" b="1">
              <a:solidFill>
                <a:srgbClr val="002060"/>
              </a:solidFill>
            </a:endParaRPr>
          </a:p>
        </p:txBody>
      </p:sp>
      <p:sp>
        <p:nvSpPr>
          <p:cNvPr id="24582" name="TextBox 1"/>
          <p:cNvSpPr>
            <a:spLocks noChangeArrowheads="1"/>
          </p:cNvSpPr>
          <p:nvPr/>
        </p:nvSpPr>
        <p:spPr bwMode="auto">
          <a:xfrm>
            <a:off x="4579938" y="3151188"/>
            <a:ext cx="1266825" cy="396875"/>
          </a:xfrm>
          <a:prstGeom prst="ellipse">
            <a:avLst/>
          </a:prstGeom>
          <a:solidFill>
            <a:schemeClr val="tx1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lt-LT" altLang="lt-LT" sz="1600" b="1">
                <a:solidFill>
                  <a:schemeClr val="bg2"/>
                </a:solidFill>
              </a:rPr>
              <a:t>+3,2</a:t>
            </a:r>
            <a:r>
              <a:rPr lang="en-US" altLang="lt-LT" sz="1600" b="1">
                <a:solidFill>
                  <a:schemeClr val="bg2"/>
                </a:solidFill>
              </a:rPr>
              <a:t>%</a:t>
            </a:r>
            <a:endParaRPr lang="lt-LT" altLang="lt-LT" sz="1600" b="1">
              <a:solidFill>
                <a:schemeClr val="bg2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4418013" y="2636838"/>
            <a:ext cx="1266825" cy="396875"/>
          </a:xfrm>
          <a:prstGeom prst="ellipse">
            <a:avLst/>
          </a:prstGeom>
          <a:ln>
            <a:solidFill>
              <a:srgbClr val="008000"/>
            </a:solidFill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600" b="1" dirty="0" smtClean="0">
                <a:solidFill>
                  <a:schemeClr val="accent6"/>
                </a:solidFill>
              </a:rPr>
              <a:t>-7,4</a:t>
            </a:r>
            <a:r>
              <a:rPr lang="en-US" sz="1600" b="1" dirty="0" smtClean="0">
                <a:solidFill>
                  <a:schemeClr val="accent6"/>
                </a:solidFill>
              </a:rPr>
              <a:t>%</a:t>
            </a:r>
            <a:endParaRPr lang="lt-LT" sz="1600" b="1" dirty="0">
              <a:solidFill>
                <a:schemeClr val="accent6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8331200" y="1989138"/>
            <a:ext cx="1268413" cy="395287"/>
          </a:xfrm>
          <a:prstGeom prst="ellipse">
            <a:avLst/>
          </a:prstGeom>
          <a:solidFill>
            <a:schemeClr val="tx1"/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600" b="1" dirty="0" smtClean="0">
                <a:solidFill>
                  <a:srgbClr val="002060"/>
                </a:solidFill>
              </a:rPr>
              <a:t>+2,1</a:t>
            </a:r>
            <a:r>
              <a:rPr lang="en-US" sz="1600" b="1" dirty="0" smtClean="0">
                <a:solidFill>
                  <a:srgbClr val="002060"/>
                </a:solidFill>
              </a:rPr>
              <a:t>%</a:t>
            </a:r>
            <a:endParaRPr lang="lt-LT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lis">
  <a:themeElements>
    <a:clrScheme name="Dalis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alis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i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775</TotalTime>
  <Words>92</Words>
  <Application>Microsoft Office PowerPoint</Application>
  <PresentationFormat>Plačiaekranė</PresentationFormat>
  <Paragraphs>24</Paragraphs>
  <Slides>6</Slides>
  <Notes>0</Notes>
  <HiddenSlides>0</HiddenSlides>
  <MMClips>0</MMClips>
  <ScaleCrop>false</ScaleCrop>
  <HeadingPairs>
    <vt:vector size="8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2" baseType="lpstr">
      <vt:lpstr>Century Gothic</vt:lpstr>
      <vt:lpstr>Arial</vt:lpstr>
      <vt:lpstr>Wingdings 3</vt:lpstr>
      <vt:lpstr>Calibri</vt:lpstr>
      <vt:lpstr>Dalis</vt:lpstr>
      <vt:lpstr>Microsoft Excel Chart</vt:lpstr>
      <vt:lpstr>2018–2019 m. (1-6 mėn.) TURIZMO STATISTIKA*</vt:lpstr>
      <vt:lpstr>Turistų skaičius 1997-2019 m. (1-6 mėn.)</vt:lpstr>
      <vt:lpstr>Turistų skaičiaus kitimas  2018-2019 m. (1-6 mėn.)</vt:lpstr>
      <vt:lpstr>Turistų iš užsienio skaičiaus kitimas  2018-2019 m. (1-6 mėn.)</vt:lpstr>
      <vt:lpstr>Nakvynių skaičiaus kitimas  2018-2019 m. (1-6 mėn.)</vt:lpstr>
      <vt:lpstr>Nakvynių skaičiaus kitimas  2018-2019 m. (1-6 mėn.)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2017–2018 m. (1-9 mėn.) TURIZMO STATISTIKA*</dc:title>
  <dc:creator>useris</dc:creator>
  <cp:lastModifiedBy>useris</cp:lastModifiedBy>
  <cp:revision>61</cp:revision>
  <dcterms:created xsi:type="dcterms:W3CDTF">2018-11-23T10:41:33Z</dcterms:created>
  <dcterms:modified xsi:type="dcterms:W3CDTF">2019-10-30T10:05:59Z</dcterms:modified>
</cp:coreProperties>
</file>