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lt-L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7CF4B8D-32BB-44DA-AEAE-E2FC4B0D7CAA}" type="datetimeFigureOut">
              <a:rPr lang="en-US" altLang="lt-LT"/>
              <a:pPr/>
              <a:t>2019-12-03</a:t>
            </a:fld>
            <a:endParaRPr lang="en-US" altLang="lt-LT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lt-LT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BD7327E-8A5B-4DB6-B77F-30339F8E119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0733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lt-L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71B8B2D-1BD0-4061-8850-CE7A3FA0B5E9}" type="datetimeFigureOut">
              <a:rPr lang="en-US" altLang="lt-LT"/>
              <a:pPr/>
              <a:t>2019-12-03</a:t>
            </a:fld>
            <a:endParaRPr lang="en-US" altLang="lt-L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lt-L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CC64C87-DB8F-4246-A26A-D1A0D708821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11580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637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3878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9356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1254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8721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6967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777C-C439-472B-81A9-01F53309CBC4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17DC9-31BD-46B9-B74B-DFAB22F8A22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3849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B99A-AAA4-44A8-977D-82B225286536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477BD3A-4CC7-4381-BAE7-9D95714A6A1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5378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9E84-5E0F-463D-9220-16310E840292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7F0C-D3C5-4809-9C62-4F0A2261326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1967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latin typeface="Century Gothic" pitchFamily="34" charset="0"/>
                <a:cs typeface="Arial" charset="0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8000">
                <a:latin typeface="Century Gothic" pitchFamily="34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809B-87C2-4782-8E4F-FCDC7155645C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E50675-6EF9-46ED-9B3B-E66AB06DF0C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3195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95A8-97D9-4628-87FE-5B5402D53465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B514F-FEFB-430D-96B2-5A6C7DCEFC2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2319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latin typeface="Century Gothic" pitchFamily="34" charset="0"/>
                <a:cs typeface="Arial" charset="0"/>
              </a:rPr>
              <a:t>“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8000">
                <a:latin typeface="Century Gothic" pitchFamily="34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130-EEF0-4853-B033-0005F0416EB0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0F14D6-EDC4-4993-8EB4-1ACAB8EDC911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045324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927A-54D8-4B48-9407-C316E22B15CD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7D081C2-7C8E-4283-B391-FAD4FDEC1FD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054802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4C33-A7A5-4264-A573-0600A2C421E7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E1284-8724-4568-A010-E7D1D8CA234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846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D421-0556-46A5-8F91-96C3DED6A039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EEA5D-16AC-46BE-8B17-C4141BC431DF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824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723C-5A53-4A24-8D54-0B7A4E77C478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F0C83-2AED-4D39-841C-95A6D51BF0E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8053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B34C-D4E4-4408-92E2-26DC494680AB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5D55-59D1-4EBE-ADD2-0D303CF70966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53860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2C58-5776-44EB-BEAB-B51D48D7F912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65EA-CF58-473D-BF72-9D4BA9934773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4205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D870-8D96-49F4-B6CF-7BCB9DC33E94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9FBA5-ADC4-499F-AD59-9E4198AFD29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8191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0036-3A9F-48B3-A9DA-2A9CBBB8059A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97A3-7584-4F64-B116-80F71620EB9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1306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5005-943D-4108-9CDA-74A117DDD0AD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6704-827C-45D3-B594-3FFE70813B16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2111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8195-3743-430C-969E-33984AB11DE3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AA88-0B6F-4F97-B25D-15079C5EC76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8043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C450-0F2E-4E1E-BDA2-BD6B7A40F88D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F8427-D0BD-41DC-8262-483F0E924645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900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1">
              <a:srgbClr val="FFFFFF"/>
            </a:gs>
            <a:gs pos="100000">
              <a:srgbClr val="008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ADD602A-A685-401D-966A-EBED96AF4363}" type="datetimeFigureOut">
              <a:rPr lang="en-US"/>
              <a:pPr>
                <a:defRPr/>
              </a:pPr>
              <a:t>2019-12-03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D5464AC9-E530-4DB1-8FFB-77F099966CFA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4" r:id="rId12"/>
    <p:sldLayoutId id="2147483719" r:id="rId13"/>
    <p:sldLayoutId id="2147483725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33413" y="4308475"/>
            <a:ext cx="8143875" cy="131445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201</a:t>
            </a:r>
            <a:r>
              <a:rPr lang="lt-LT" sz="4000" b="1" dirty="0" smtClean="0"/>
              <a:t>8–2019 m. (1-</a:t>
            </a:r>
            <a:r>
              <a:rPr lang="en-US" sz="4000" b="1" dirty="0" smtClean="0"/>
              <a:t>9</a:t>
            </a:r>
            <a:r>
              <a:rPr lang="lt-LT" sz="4000" b="1" dirty="0" smtClean="0"/>
              <a:t> mėn.)</a:t>
            </a:r>
            <a:br>
              <a:rPr lang="lt-LT" sz="4000" b="1" dirty="0" smtClean="0"/>
            </a:br>
            <a:r>
              <a:rPr lang="lt-LT" sz="4000" b="1" dirty="0" smtClean="0"/>
              <a:t>TURIZMO STATISTIKA*</a:t>
            </a:r>
            <a:endParaRPr lang="en-US" sz="4000" b="1" dirty="0"/>
          </a:p>
        </p:txBody>
      </p:sp>
      <p:sp>
        <p:nvSpPr>
          <p:cNvPr id="19458" name="Antrinis pavadinimas 2"/>
          <p:cNvSpPr>
            <a:spLocks noGrp="1"/>
          </p:cNvSpPr>
          <p:nvPr>
            <p:ph type="subTitle" idx="1"/>
          </p:nvPr>
        </p:nvSpPr>
        <p:spPr>
          <a:xfrm>
            <a:off x="857250" y="5502275"/>
            <a:ext cx="6400800" cy="1946275"/>
          </a:xfrm>
        </p:spPr>
        <p:txBody>
          <a:bodyPr/>
          <a:lstStyle/>
          <a:p>
            <a:pPr eaLnBrk="1" hangingPunct="1"/>
            <a:r>
              <a:rPr lang="lt-LT" altLang="lt-LT" smtClean="0">
                <a:solidFill>
                  <a:schemeClr val="accent1"/>
                </a:solidFill>
                <a:latin typeface="Calibri" panose="020F0502020204030204" pitchFamily="34" charset="0"/>
              </a:rPr>
              <a:t>*Statistikos departamento duomenimis</a:t>
            </a:r>
            <a:endParaRPr lang="en-US" altLang="lt-LT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lt-LT" altLang="lt-LT" smtClean="0">
              <a:solidFill>
                <a:schemeClr val="accent1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150" y="5654675"/>
            <a:ext cx="1798638" cy="97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90688" y="454025"/>
            <a:ext cx="8534400" cy="898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Turistų skaičius 1997-2019 m. (1-</a:t>
            </a:r>
            <a:r>
              <a:rPr lang="en-US" sz="3200" b="1" dirty="0" smtClean="0">
                <a:solidFill>
                  <a:schemeClr val="accent1"/>
                </a:solidFill>
              </a:rPr>
              <a:t>9</a:t>
            </a:r>
            <a:r>
              <a:rPr lang="lt-LT" sz="3200" b="1" dirty="0" smtClean="0">
                <a:solidFill>
                  <a:schemeClr val="accent1"/>
                </a:solidFill>
              </a:rPr>
              <a:t> mėn.)</a:t>
            </a:r>
            <a:endParaRPr lang="lt-LT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20482" name="Chart 3"/>
          <p:cNvGraphicFramePr>
            <a:graphicFrameLocks/>
          </p:cNvGraphicFramePr>
          <p:nvPr/>
        </p:nvGraphicFramePr>
        <p:xfrm>
          <a:off x="211138" y="1111250"/>
          <a:ext cx="11649075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r:id="rId4" imgW="11644369" imgH="5797798" progId="Excel.Chart.8">
                  <p:embed/>
                </p:oleObj>
              </mc:Choice>
              <mc:Fallback>
                <p:oleObj r:id="rId4" imgW="11644369" imgH="5797798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111250"/>
                        <a:ext cx="11649075" cy="579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char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357813"/>
            <a:ext cx="8059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85825" y="515938"/>
            <a:ext cx="10366375" cy="1103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Turistų skaičiaus kitimas </a:t>
            </a:r>
            <a:br>
              <a:rPr lang="lt-LT" sz="3200" b="1" dirty="0" smtClean="0">
                <a:solidFill>
                  <a:schemeClr val="accent1"/>
                </a:solidFill>
              </a:rPr>
            </a:br>
            <a:r>
              <a:rPr lang="lt-LT" sz="2000" b="1" dirty="0" smtClean="0">
                <a:solidFill>
                  <a:schemeClr val="accent1"/>
                </a:solidFill>
              </a:rPr>
              <a:t>2018-2019 m. (1-</a:t>
            </a:r>
            <a:r>
              <a:rPr lang="en-US" sz="2000" b="1" dirty="0" smtClean="0">
                <a:solidFill>
                  <a:schemeClr val="accent1"/>
                </a:solidFill>
              </a:rPr>
              <a:t>9</a:t>
            </a:r>
            <a:r>
              <a:rPr lang="lt-LT" sz="2000" b="1" dirty="0" smtClean="0">
                <a:solidFill>
                  <a:schemeClr val="accent1"/>
                </a:solidFill>
              </a:rPr>
              <a:t> mėn.)</a:t>
            </a:r>
            <a:endParaRPr lang="lt-LT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1506" name="Chart 6"/>
          <p:cNvGraphicFramePr>
            <a:graphicFrameLocks/>
          </p:cNvGraphicFramePr>
          <p:nvPr/>
        </p:nvGraphicFramePr>
        <p:xfrm>
          <a:off x="7526338" y="1685925"/>
          <a:ext cx="4716462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Chart" r:id="rId4" imgW="4712616" imgH="3145809" progId="Excel.Chart.8">
                  <p:embed/>
                </p:oleObj>
              </mc:Choice>
              <mc:Fallback>
                <p:oleObj name="Chart" r:id="rId4" imgW="4712616" imgH="3145809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685925"/>
                        <a:ext cx="4716462" cy="314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Diagrama 7"/>
          <p:cNvGraphicFramePr>
            <a:graphicFrameLocks/>
          </p:cNvGraphicFramePr>
          <p:nvPr/>
        </p:nvGraphicFramePr>
        <p:xfrm>
          <a:off x="398463" y="1657350"/>
          <a:ext cx="8091487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r:id="rId6" imgW="8096190" imgH="4401693" progId="Excel.Chart.8">
                  <p:embed/>
                </p:oleObj>
              </mc:Choice>
              <mc:Fallback>
                <p:oleObj r:id="rId6" imgW="8096190" imgH="4401693" progId="Excel.Chart.8">
                  <p:embed/>
                  <p:pic>
                    <p:nvPicPr>
                      <p:cNvPr id="0" name="Diagrama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657350"/>
                        <a:ext cx="8091487" cy="440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3"/>
          <p:cNvSpPr/>
          <p:nvPr/>
        </p:nvSpPr>
        <p:spPr>
          <a:xfrm>
            <a:off x="1266825" y="4565650"/>
            <a:ext cx="1724025" cy="293688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b="1" dirty="0" smtClean="0">
                <a:solidFill>
                  <a:srgbClr val="002060"/>
                </a:solidFill>
              </a:rPr>
              <a:t>+</a:t>
            </a:r>
            <a:r>
              <a:rPr lang="en-US" sz="1400" b="1" dirty="0" smtClean="0">
                <a:solidFill>
                  <a:srgbClr val="002060"/>
                </a:solidFill>
              </a:rPr>
              <a:t>10</a:t>
            </a:r>
            <a:r>
              <a:rPr lang="lt-LT" sz="1400" b="1" dirty="0" smtClean="0">
                <a:solidFill>
                  <a:srgbClr val="002060"/>
                </a:solidFill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</a:rPr>
              <a:t>4</a:t>
            </a:r>
            <a:r>
              <a:rPr lang="lt-LT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proc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endParaRPr lang="lt-LT" sz="1400" b="1" dirty="0">
              <a:solidFill>
                <a:srgbClr val="002060"/>
              </a:solidFill>
            </a:endParaRPr>
          </a:p>
        </p:txBody>
      </p:sp>
      <p:sp>
        <p:nvSpPr>
          <p:cNvPr id="13" name="Oval 3"/>
          <p:cNvSpPr/>
          <p:nvPr/>
        </p:nvSpPr>
        <p:spPr>
          <a:xfrm>
            <a:off x="3630613" y="4565650"/>
            <a:ext cx="1500187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b="1" dirty="0" smtClean="0">
                <a:solidFill>
                  <a:srgbClr val="002060"/>
                </a:solidFill>
              </a:rPr>
              <a:t>+</a:t>
            </a:r>
            <a:r>
              <a:rPr lang="en-US" sz="1400" b="1" dirty="0" smtClean="0">
                <a:solidFill>
                  <a:srgbClr val="002060"/>
                </a:solidFill>
              </a:rPr>
              <a:t>9</a:t>
            </a:r>
            <a:r>
              <a:rPr lang="lt-LT" sz="1400" b="1" dirty="0" smtClean="0">
                <a:solidFill>
                  <a:srgbClr val="002060"/>
                </a:solidFill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</a:rPr>
              <a:t>8</a:t>
            </a:r>
            <a:r>
              <a:rPr lang="lt-LT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proc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endParaRPr lang="lt-LT" sz="1400" b="1" dirty="0">
              <a:solidFill>
                <a:srgbClr val="002060"/>
              </a:solidFill>
            </a:endParaRPr>
          </a:p>
        </p:txBody>
      </p:sp>
      <p:sp>
        <p:nvSpPr>
          <p:cNvPr id="14" name="Oval 3"/>
          <p:cNvSpPr/>
          <p:nvPr/>
        </p:nvSpPr>
        <p:spPr>
          <a:xfrm>
            <a:off x="5818188" y="4565650"/>
            <a:ext cx="1614487" cy="319088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+</a:t>
            </a:r>
            <a:r>
              <a:rPr lang="en-US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11</a:t>
            </a:r>
            <a:r>
              <a:rPr lang="lt-LT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,3 </a:t>
            </a:r>
            <a:r>
              <a:rPr lang="en-US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proc.</a:t>
            </a:r>
            <a:endParaRPr lang="lt-LT" altLang="lt-LT" sz="1400" b="1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14325" y="379413"/>
            <a:ext cx="11620500" cy="10810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lt-LT" altLang="lt-LT" sz="3200" b="1" cap="none" smtClean="0">
                <a:ln>
                  <a:noFill/>
                </a:ln>
                <a:solidFill>
                  <a:schemeClr val="accent1"/>
                </a:solidFill>
              </a:rPr>
              <a:t>TURISTŲ IŠ UŽSIENIO SKAIČIAUS KITIMAS </a:t>
            </a:r>
            <a:br>
              <a:rPr lang="lt-LT" altLang="lt-LT" sz="3200" b="1" cap="none" smtClean="0">
                <a:ln>
                  <a:noFill/>
                </a:ln>
                <a:solidFill>
                  <a:schemeClr val="accent1"/>
                </a:solidFill>
              </a:rPr>
            </a:br>
            <a:r>
              <a:rPr lang="lt-LT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2018-2019 M. (1-</a:t>
            </a:r>
            <a:r>
              <a:rPr lang="en-GB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9</a:t>
            </a:r>
            <a:r>
              <a:rPr lang="lt-LT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 MĖN.)</a:t>
            </a:r>
          </a:p>
        </p:txBody>
      </p:sp>
      <p:graphicFrame>
        <p:nvGraphicFramePr>
          <p:cNvPr id="8195" name="Diagrama 12"/>
          <p:cNvGraphicFramePr>
            <a:graphicFrameLocks/>
          </p:cNvGraphicFramePr>
          <p:nvPr/>
        </p:nvGraphicFramePr>
        <p:xfrm>
          <a:off x="265113" y="1287463"/>
          <a:ext cx="110204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Worksheet" r:id="rId4" imgW="8763135" imgH="4733857" progId="Excel.Sheet.8">
                  <p:embed/>
                </p:oleObj>
              </mc:Choice>
              <mc:Fallback>
                <p:oleObj name="Worksheet" r:id="rId4" imgW="8763135" imgH="4733857" progId="Excel.Sheet.8">
                  <p:embed/>
                  <p:pic>
                    <p:nvPicPr>
                      <p:cNvPr id="0" name="Diagrama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287463"/>
                        <a:ext cx="11020425" cy="554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1"/>
          <p:cNvSpPr>
            <a:spLocks noChangeArrowheads="1"/>
          </p:cNvSpPr>
          <p:nvPr/>
        </p:nvSpPr>
        <p:spPr bwMode="auto">
          <a:xfrm>
            <a:off x="6816725" y="2238375"/>
            <a:ext cx="1169988" cy="39846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8</a:t>
            </a:r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,6</a:t>
            </a:r>
            <a:r>
              <a:rPr lang="en-US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8" name="TextBox 1"/>
          <p:cNvSpPr>
            <a:spLocks noChangeArrowheads="1"/>
          </p:cNvSpPr>
          <p:nvPr/>
        </p:nvSpPr>
        <p:spPr bwMode="auto">
          <a:xfrm>
            <a:off x="8040688" y="1673225"/>
            <a:ext cx="1184275" cy="3524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+13</a:t>
            </a:r>
            <a:r>
              <a:rPr lang="en-US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7421563" y="2847975"/>
            <a:ext cx="1239837" cy="3905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t-LT" sz="1600" b="1" dirty="0">
                <a:solidFill>
                  <a:srgbClr val="C62324"/>
                </a:solidFill>
                <a:latin typeface="Century Gothic" panose="020B0502020202020204" pitchFamily="34" charset="0"/>
              </a:rPr>
              <a:t> </a:t>
            </a:r>
            <a:r>
              <a:rPr lang="en-GB" altLang="lt-LT" sz="1600" b="1" dirty="0" smtClean="0">
                <a:solidFill>
                  <a:schemeClr val="hlink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600" b="1" dirty="0">
                <a:solidFill>
                  <a:schemeClr val="hlink"/>
                </a:solidFill>
                <a:latin typeface="Century Gothic" panose="020B0502020202020204" pitchFamily="34" charset="0"/>
              </a:rPr>
              <a:t>9</a:t>
            </a:r>
            <a:r>
              <a:rPr lang="lt-LT" altLang="lt-LT" sz="1600" b="1" dirty="0">
                <a:solidFill>
                  <a:schemeClr val="hlink"/>
                </a:solidFill>
                <a:latin typeface="Century Gothic" panose="020B0502020202020204" pitchFamily="34" charset="0"/>
              </a:rPr>
              <a:t>,1</a:t>
            </a:r>
            <a:r>
              <a:rPr lang="en-US" altLang="lt-LT" sz="1600" b="1" dirty="0">
                <a:solidFill>
                  <a:schemeClr val="hlink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 dirty="0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5286375" y="3429000"/>
            <a:ext cx="1239838" cy="3905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+6</a:t>
            </a:r>
            <a:r>
              <a:rPr lang="lt-LT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2</a:t>
            </a:r>
            <a:r>
              <a:rPr lang="en-US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8201" name="TextBox 1"/>
          <p:cNvSpPr>
            <a:spLocks noChangeArrowheads="1"/>
          </p:cNvSpPr>
          <p:nvPr/>
        </p:nvSpPr>
        <p:spPr bwMode="auto">
          <a:xfrm>
            <a:off x="3191933" y="5280025"/>
            <a:ext cx="1295930" cy="39264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23</a:t>
            </a:r>
            <a:r>
              <a:rPr lang="lt-LT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8</a:t>
            </a:r>
            <a:r>
              <a:rPr lang="en-US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69988" y="519113"/>
            <a:ext cx="9783762" cy="1506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lt-LT" altLang="lt-LT" sz="3200" b="1" cap="none" smtClean="0">
                <a:ln>
                  <a:noFill/>
                </a:ln>
                <a:solidFill>
                  <a:schemeClr val="accent1"/>
                </a:solidFill>
              </a:rPr>
              <a:t>NAKVYNIŲ SKAIČIAUS KITIMAS </a:t>
            </a:r>
            <a:br>
              <a:rPr lang="lt-LT" altLang="lt-LT" sz="3200" b="1" cap="none" smtClean="0">
                <a:ln>
                  <a:noFill/>
                </a:ln>
                <a:solidFill>
                  <a:schemeClr val="accent1"/>
                </a:solidFill>
              </a:rPr>
            </a:br>
            <a:r>
              <a:rPr lang="lt-LT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2018-2019 M. (1-</a:t>
            </a:r>
            <a:r>
              <a:rPr lang="en-GB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9</a:t>
            </a:r>
            <a:r>
              <a:rPr lang="lt-LT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 MĖN.)</a:t>
            </a:r>
          </a:p>
        </p:txBody>
      </p:sp>
      <p:graphicFrame>
        <p:nvGraphicFramePr>
          <p:cNvPr id="9219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0327"/>
              </p:ext>
            </p:extLst>
          </p:nvPr>
        </p:nvGraphicFramePr>
        <p:xfrm>
          <a:off x="444500" y="1720850"/>
          <a:ext cx="8170863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5" imgW="8086677" imgH="4391046" progId="Excel.Sheet.8">
                  <p:embed/>
                </p:oleObj>
              </mc:Choice>
              <mc:Fallback>
                <p:oleObj name="Worksheet" r:id="rId5" imgW="8086677" imgH="4391046" progId="Excel.Sheet.8">
                  <p:embed/>
                  <p:pic>
                    <p:nvPicPr>
                      <p:cNvPr id="0" name="Diagrama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720850"/>
                        <a:ext cx="8170863" cy="443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3"/>
          <p:cNvSpPr/>
          <p:nvPr/>
        </p:nvSpPr>
        <p:spPr>
          <a:xfrm>
            <a:off x="1693333" y="4565650"/>
            <a:ext cx="1626130" cy="45508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10,6</a:t>
            </a:r>
            <a:r>
              <a:rPr lang="lt-LT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proc.</a:t>
            </a:r>
            <a:endParaRPr lang="lt-LT" altLang="lt-LT" sz="14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3"/>
          <p:cNvSpPr/>
          <p:nvPr/>
        </p:nvSpPr>
        <p:spPr>
          <a:xfrm>
            <a:off x="3652838" y="4589463"/>
            <a:ext cx="1706562" cy="309562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+1</a:t>
            </a:r>
            <a:r>
              <a:rPr lang="en-GB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lt-LT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lt-LT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lt-LT" sz="1400" b="1">
                <a:solidFill>
                  <a:srgbClr val="002060"/>
                </a:solidFill>
                <a:latin typeface="Century Gothic" panose="020B0502020202020204" pitchFamily="34" charset="0"/>
              </a:rPr>
              <a:t>proc.</a:t>
            </a:r>
            <a:endParaRPr lang="lt-LT" altLang="lt-LT" sz="14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3"/>
          <p:cNvSpPr/>
          <p:nvPr/>
        </p:nvSpPr>
        <p:spPr>
          <a:xfrm>
            <a:off x="5818188" y="4565650"/>
            <a:ext cx="1481137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7</a:t>
            </a:r>
            <a:r>
              <a:rPr lang="lt-LT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6</a:t>
            </a:r>
            <a:r>
              <a:rPr lang="lt-LT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 </a:t>
            </a:r>
            <a:r>
              <a:rPr lang="en-US" altLang="lt-LT" sz="1400" b="1">
                <a:solidFill>
                  <a:schemeClr val="hlink"/>
                </a:solidFill>
                <a:latin typeface="Century Gothic" panose="020B0502020202020204" pitchFamily="34" charset="0"/>
              </a:rPr>
              <a:t>proc.</a:t>
            </a:r>
            <a:endParaRPr lang="lt-LT" altLang="lt-LT" sz="1400" b="1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22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365706"/>
              </p:ext>
            </p:extLst>
          </p:nvPr>
        </p:nvGraphicFramePr>
        <p:xfrm>
          <a:off x="7567613" y="2070100"/>
          <a:ext cx="4440237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7" imgW="4391041" imgH="2676546" progId="Excel.Sheet.8">
                  <p:embed/>
                </p:oleObj>
              </mc:Choice>
              <mc:Fallback>
                <p:oleObj name="Worksheet" r:id="rId7" imgW="4391041" imgH="2676546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2070100"/>
                        <a:ext cx="4440237" cy="270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22288" y="652463"/>
            <a:ext cx="10861675" cy="10810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lt-LT" altLang="lt-LT" sz="3200" b="1" cap="none" smtClean="0">
                <a:ln>
                  <a:noFill/>
                </a:ln>
                <a:solidFill>
                  <a:schemeClr val="accent1"/>
                </a:solidFill>
              </a:rPr>
              <a:t>NAKVYNIŲ SKAIČIAUS KITIMAS </a:t>
            </a:r>
            <a:br>
              <a:rPr lang="lt-LT" altLang="lt-LT" sz="3200" b="1" cap="none" smtClean="0">
                <a:ln>
                  <a:noFill/>
                </a:ln>
                <a:solidFill>
                  <a:schemeClr val="accent1"/>
                </a:solidFill>
              </a:rPr>
            </a:br>
            <a:r>
              <a:rPr lang="lt-LT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2018-2019 M. (1-</a:t>
            </a:r>
            <a:r>
              <a:rPr lang="en-GB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9</a:t>
            </a:r>
            <a:r>
              <a:rPr lang="lt-LT" altLang="lt-LT" sz="2000" b="1" cap="none" smtClean="0">
                <a:ln>
                  <a:noFill/>
                </a:ln>
                <a:solidFill>
                  <a:schemeClr val="accent1"/>
                </a:solidFill>
              </a:rPr>
              <a:t> MĖN.)</a:t>
            </a:r>
          </a:p>
        </p:txBody>
      </p:sp>
      <p:graphicFrame>
        <p:nvGraphicFramePr>
          <p:cNvPr id="10243" name="Diagrama 16"/>
          <p:cNvGraphicFramePr>
            <a:graphicFrameLocks/>
          </p:cNvGraphicFramePr>
          <p:nvPr/>
        </p:nvGraphicFramePr>
        <p:xfrm>
          <a:off x="387350" y="1528763"/>
          <a:ext cx="11079163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4" imgW="8763135" imgH="4962457" progId="Excel.Sheet.8">
                  <p:embed/>
                </p:oleObj>
              </mc:Choice>
              <mc:Fallback>
                <p:oleObj name="Worksheet" r:id="rId4" imgW="8763135" imgH="4962457" progId="Excel.Sheet.8">
                  <p:embed/>
                  <p:pic>
                    <p:nvPicPr>
                      <p:cNvPr id="0" name="Diagrama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528763"/>
                        <a:ext cx="11079163" cy="564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1"/>
          <p:cNvSpPr>
            <a:spLocks noChangeArrowheads="1"/>
          </p:cNvSpPr>
          <p:nvPr/>
        </p:nvSpPr>
        <p:spPr bwMode="auto">
          <a:xfrm>
            <a:off x="5500688" y="3608388"/>
            <a:ext cx="1268412" cy="39528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+1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7</a:t>
            </a:r>
            <a:r>
              <a:rPr lang="en-US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6" name="TextBox 1"/>
          <p:cNvSpPr>
            <a:spLocks noChangeArrowheads="1"/>
          </p:cNvSpPr>
          <p:nvPr/>
        </p:nvSpPr>
        <p:spPr bwMode="auto">
          <a:xfrm>
            <a:off x="4664075" y="4240213"/>
            <a:ext cx="1289050" cy="4508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13,8</a:t>
            </a:r>
            <a:r>
              <a:rPr lang="en-US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7" name="TextBox 1"/>
          <p:cNvSpPr>
            <a:spLocks noChangeArrowheads="1"/>
          </p:cNvSpPr>
          <p:nvPr/>
        </p:nvSpPr>
        <p:spPr bwMode="auto">
          <a:xfrm>
            <a:off x="4611688" y="6129338"/>
            <a:ext cx="1268412" cy="3968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15</a:t>
            </a:r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r>
              <a:rPr lang="en-US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8" name="TextBox 1"/>
          <p:cNvSpPr>
            <a:spLocks noChangeArrowheads="1"/>
          </p:cNvSpPr>
          <p:nvPr/>
        </p:nvSpPr>
        <p:spPr bwMode="auto">
          <a:xfrm>
            <a:off x="6921500" y="3013075"/>
            <a:ext cx="1266825" cy="3968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t-LT" sz="1600" b="1">
                <a:solidFill>
                  <a:srgbClr val="FF0000"/>
                </a:solidFill>
                <a:latin typeface="Century Gothic" panose="020B0502020202020204" pitchFamily="34" charset="0"/>
              </a:rPr>
              <a:t>-0,02</a:t>
            </a:r>
            <a:r>
              <a:rPr lang="en-US" altLang="lt-LT" sz="1600" b="1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5537200" y="2419350"/>
            <a:ext cx="1266825" cy="3968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+1</a:t>
            </a:r>
            <a:r>
              <a:rPr lang="lt-LT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5</a:t>
            </a:r>
            <a:r>
              <a:rPr lang="en-US" altLang="lt-LT" sz="1600" b="1">
                <a:solidFill>
                  <a:schemeClr val="hlink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474075" y="1846263"/>
            <a:ext cx="1268413" cy="395287"/>
          </a:xfrm>
          <a:prstGeom prst="ellips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lt-LT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GB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9</a:t>
            </a:r>
            <a:r>
              <a:rPr lang="en-US" altLang="lt-LT" sz="1600" b="1">
                <a:solidFill>
                  <a:srgbClr val="002060"/>
                </a:solidFill>
                <a:latin typeface="Century Gothic" panose="020B0502020202020204" pitchFamily="34" charset="0"/>
              </a:rPr>
              <a:t>%</a:t>
            </a:r>
            <a:endParaRPr lang="lt-LT" altLang="lt-LT" sz="16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„Office“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947</TotalTime>
  <Words>121</Words>
  <Application>Microsoft Office PowerPoint</Application>
  <PresentationFormat>Plačiaekranė</PresentationFormat>
  <Paragraphs>24</Paragraphs>
  <Slides>6</Slides>
  <Notes>6</Notes>
  <HiddenSlides>0</HiddenSlides>
  <MMClips>0</MMClips>
  <ScaleCrop>false</ScaleCrop>
  <HeadingPairs>
    <vt:vector size="8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4</vt:i4>
      </vt:variant>
      <vt:variant>
        <vt:lpstr>Skaidrių pavadinimai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Dalis</vt:lpstr>
      <vt:lpstr>Microsoft Excel Chart</vt:lpstr>
      <vt:lpstr>Chart</vt:lpstr>
      <vt:lpstr>Worksheet</vt:lpstr>
      <vt:lpstr>Microsoft Excel 97-2003 Worksheet</vt:lpstr>
      <vt:lpstr>2018–2019 m. (1-9 mėn.) TURIZMO STATISTIKA*</vt:lpstr>
      <vt:lpstr>Turistų skaičius 1997-2019 m. (1-9 mėn.)</vt:lpstr>
      <vt:lpstr>Turistų skaičiaus kitimas  2018-2019 m. (1-9 mėn.)</vt:lpstr>
      <vt:lpstr>TURISTŲ IŠ UŽSIENIO SKAIČIAUS KITIMAS  2018-2019 M. (1-9 MĖN.)</vt:lpstr>
      <vt:lpstr>NAKVYNIŲ SKAIČIAUS KITIMAS  2018-2019 M. (1-9 MĖN.)</vt:lpstr>
      <vt:lpstr>NAKVYNIŲ SKAIČIAUS KITIMAS  2018-2019 M. (1-9 MĖN.)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2017–2018 m. (1-9 mėn.) TURIZMO STATISTIKA*</dc:title>
  <dc:creator>useris</dc:creator>
  <cp:lastModifiedBy>useris</cp:lastModifiedBy>
  <cp:revision>74</cp:revision>
  <dcterms:created xsi:type="dcterms:W3CDTF">2018-11-23T10:41:33Z</dcterms:created>
  <dcterms:modified xsi:type="dcterms:W3CDTF">2019-12-03T06:46:33Z</dcterms:modified>
</cp:coreProperties>
</file>