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94660" autoAdjust="0"/>
  </p:normalViewPr>
  <p:slideViewPr>
    <p:cSldViewPr snapToGrid="0">
      <p:cViewPr varScale="1">
        <p:scale>
          <a:sx n="101" d="100"/>
          <a:sy n="101" d="100"/>
        </p:scale>
        <p:origin x="132" y="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51E-2"/>
          <c:y val="0.1427115116990782"/>
          <c:w val="0.96609848343798244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Sheet1!$A$2:$A$25</c15:sqref>
                  </c15:fullRef>
                </c:ext>
              </c:extLst>
              <c:f>Sheet1!$A$5:$A$25</c:f>
              <c:strCach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 1-6 mėn.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Sheet1!$B$2:$B$25</c15:sqref>
                  </c15:fullRef>
                </c:ext>
              </c:extLst>
              <c:f>Sheet1!$B$5:$B$25</c:f>
              <c:numCache>
                <c:formatCode>General</c:formatCode>
                <c:ptCount val="21"/>
                <c:pt idx="0">
                  <c:v>39442</c:v>
                </c:pt>
                <c:pt idx="1">
                  <c:v>40000</c:v>
                </c:pt>
                <c:pt idx="2">
                  <c:v>53265</c:v>
                </c:pt>
                <c:pt idx="3">
                  <c:v>49165</c:v>
                </c:pt>
                <c:pt idx="4">
                  <c:v>88890</c:v>
                </c:pt>
                <c:pt idx="5">
                  <c:v>123324</c:v>
                </c:pt>
                <c:pt idx="6">
                  <c:v>145988</c:v>
                </c:pt>
                <c:pt idx="7">
                  <c:v>190432</c:v>
                </c:pt>
                <c:pt idx="8">
                  <c:v>197824</c:v>
                </c:pt>
                <c:pt idx="9">
                  <c:v>171505</c:v>
                </c:pt>
                <c:pt idx="10">
                  <c:v>203062</c:v>
                </c:pt>
                <c:pt idx="11">
                  <c:v>236117</c:v>
                </c:pt>
                <c:pt idx="12">
                  <c:v>261273</c:v>
                </c:pt>
                <c:pt idx="13">
                  <c:v>272633</c:v>
                </c:pt>
                <c:pt idx="14">
                  <c:v>283788</c:v>
                </c:pt>
                <c:pt idx="15">
                  <c:v>296278</c:v>
                </c:pt>
                <c:pt idx="16">
                  <c:v>327749</c:v>
                </c:pt>
                <c:pt idx="17">
                  <c:v>329651</c:v>
                </c:pt>
                <c:pt idx="18">
                  <c:v>336712</c:v>
                </c:pt>
                <c:pt idx="19">
                  <c:v>371009</c:v>
                </c:pt>
                <c:pt idx="20">
                  <c:v>76685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374355376"/>
        <c:axId val="374356160"/>
        <c:axId val="0"/>
      </c:bar3DChart>
      <c:catAx>
        <c:axId val="374355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4356160"/>
        <c:crosses val="autoZero"/>
        <c:auto val="1"/>
        <c:lblAlgn val="ctr"/>
        <c:lblOffset val="100"/>
        <c:noMultiLvlLbl val="0"/>
      </c:catAx>
      <c:valAx>
        <c:axId val="374356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4355376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>
                <a:solidFill>
                  <a:schemeClr val="accent1"/>
                </a:solidFill>
              </a:rPr>
              <a:t>Turistų skaičiaus pasiskirstymas </a:t>
            </a:r>
            <a:r>
              <a:rPr lang="en-US" sz="1405" dirty="0" smtClean="0">
                <a:solidFill>
                  <a:schemeClr val="accent1"/>
                </a:solidFill>
              </a:rPr>
              <a:t>
</a:t>
            </a:r>
            <a:r>
              <a:rPr lang="lt-LT" sz="1405" dirty="0" smtClean="0">
                <a:solidFill>
                  <a:schemeClr val="accent1"/>
                </a:solidFill>
              </a:rPr>
              <a:t>2019 - </a:t>
            </a:r>
            <a:r>
              <a:rPr lang="en-US" sz="1405" dirty="0" smtClean="0">
                <a:solidFill>
                  <a:schemeClr val="accent1"/>
                </a:solidFill>
              </a:rPr>
              <a:t>2</a:t>
            </a:r>
            <a:r>
              <a:rPr lang="lt-LT" sz="1405" dirty="0" smtClean="0">
                <a:solidFill>
                  <a:schemeClr val="accent1"/>
                </a:solidFill>
              </a:rPr>
              <a:t>0</a:t>
            </a:r>
            <a:r>
              <a:rPr lang="lt-LT" sz="1405" baseline="0" dirty="0" smtClean="0">
                <a:solidFill>
                  <a:schemeClr val="accent1"/>
                </a:solidFill>
              </a:rPr>
              <a:t>20</a:t>
            </a:r>
            <a:r>
              <a:rPr lang="en-US" sz="1405" dirty="0" smtClean="0">
                <a:solidFill>
                  <a:schemeClr val="accent1"/>
                </a:solidFill>
              </a:rPr>
              <a:t> </a:t>
            </a:r>
            <a:r>
              <a:rPr lang="lt-LT" sz="1405" dirty="0" smtClean="0">
                <a:solidFill>
                  <a:schemeClr val="accent1"/>
                </a:solidFill>
              </a:rPr>
              <a:t>m. (</a:t>
            </a:r>
            <a:r>
              <a:rPr lang="lt-LT" sz="1405" dirty="0" smtClean="0">
                <a:solidFill>
                  <a:schemeClr val="accent1"/>
                </a:solidFill>
              </a:rPr>
              <a:t>1-6 </a:t>
            </a:r>
            <a:r>
              <a:rPr lang="lt-LT" sz="1405" dirty="0" smtClean="0">
                <a:solidFill>
                  <a:schemeClr val="accent1"/>
                </a:solidFill>
              </a:rPr>
              <a:t>mėn.)</a:t>
            </a:r>
            <a:endParaRPr lang="en-US" sz="140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19"/>
          <c:dPt>
            <c:idx val="0"/>
            <c:bubble3D val="0"/>
            <c:explosion val="14"/>
          </c:dPt>
          <c:dLbls>
            <c:dLbl>
              <c:idx val="0"/>
              <c:layout>
                <c:manualLayout>
                  <c:x val="-0.39967825690128989"/>
                  <c:y val="-0.21163515144548536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9875372221314522"/>
                  <c:y val="9.0042941712577859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60274</c:v>
                </c:pt>
                <c:pt idx="1">
                  <c:v>16411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lt-L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09"/>
          <c:w val="0.970095693779905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1713781202921807E-3"/>
                  <c:y val="-1.8775929045847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342756240584465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176230</c:v>
                </c:pt>
                <c:pt idx="1">
                  <c:v>118080</c:v>
                </c:pt>
                <c:pt idx="2">
                  <c:v>58150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8973E-2"/>
                  <c:y val="-3.6821765824165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76685</c:v>
                </c:pt>
                <c:pt idx="1">
                  <c:v>60274</c:v>
                </c:pt>
                <c:pt idx="2">
                  <c:v>16411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6027240"/>
        <c:axId val="376029200"/>
        <c:axId val="0"/>
      </c:bar3DChart>
      <c:catAx>
        <c:axId val="376027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029200"/>
        <c:crosses val="autoZero"/>
        <c:auto val="1"/>
        <c:lblAlgn val="ctr"/>
        <c:lblOffset val="100"/>
        <c:noMultiLvlLbl val="0"/>
      </c:catAx>
      <c:valAx>
        <c:axId val="376029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76027240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06"/>
          <c:y val="3.6960985626283402E-2"/>
          <c:w val="0.82967032967032972"/>
          <c:h val="0.891170431211499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</c:v>
                </c:pt>
                <c:pt idx="7">
                  <c:v>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4587</c:v>
                </c:pt>
                <c:pt idx="1">
                  <c:v>619</c:v>
                </c:pt>
                <c:pt idx="2">
                  <c:v>1955</c:v>
                </c:pt>
                <c:pt idx="3">
                  <c:v>4896</c:v>
                </c:pt>
                <c:pt idx="4">
                  <c:v>7933</c:v>
                </c:pt>
                <c:pt idx="5">
                  <c:v>12341</c:v>
                </c:pt>
                <c:pt idx="6">
                  <c:v>14385</c:v>
                </c:pt>
                <c:pt idx="7">
                  <c:v>11434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36E-16"/>
                  <c:y val="-6.4469806642027833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</c:v>
                </c:pt>
                <c:pt idx="7">
                  <c:v>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1281</c:v>
                </c:pt>
                <c:pt idx="1">
                  <c:v>367</c:v>
                </c:pt>
                <c:pt idx="2">
                  <c:v>221</c:v>
                </c:pt>
                <c:pt idx="3">
                  <c:v>1524</c:v>
                </c:pt>
                <c:pt idx="4">
                  <c:v>2400</c:v>
                </c:pt>
                <c:pt idx="5">
                  <c:v>2389</c:v>
                </c:pt>
                <c:pt idx="6">
                  <c:v>3578</c:v>
                </c:pt>
                <c:pt idx="7">
                  <c:v>4651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376028808"/>
        <c:axId val="376023712"/>
      </c:barChart>
      <c:catAx>
        <c:axId val="376028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023712"/>
        <c:crosses val="autoZero"/>
        <c:auto val="1"/>
        <c:lblAlgn val="ctr"/>
        <c:lblOffset val="100"/>
        <c:noMultiLvlLbl val="0"/>
      </c:catAx>
      <c:valAx>
        <c:axId val="376023712"/>
        <c:scaling>
          <c:orientation val="minMax"/>
          <c:max val="16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376028808"/>
        <c:crossesAt val="1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ayout>
        <c:manualLayout>
          <c:xMode val="edge"/>
          <c:yMode val="edge"/>
          <c:x val="0.81673425426012669"/>
          <c:y val="0.84394250513347091"/>
          <c:w val="0.18216686680171962"/>
          <c:h val="8.7585547133711084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lt-L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 smtClean="0">
                <a:solidFill>
                  <a:schemeClr val="accent1"/>
                </a:solidFill>
              </a:rPr>
              <a:t>Nakvynių skaičiaus pasiskirstymas </a:t>
            </a:r>
          </a:p>
          <a:p>
            <a:pPr algn="ctr">
              <a:defRPr sz="1405">
                <a:solidFill>
                  <a:schemeClr val="accent1"/>
                </a:solidFill>
              </a:defRPr>
            </a:pPr>
            <a:r>
              <a:rPr lang="lt-LT" sz="1405" dirty="0" smtClean="0">
                <a:solidFill>
                  <a:schemeClr val="accent1"/>
                </a:solidFill>
              </a:rPr>
              <a:t>2019 - 2020 m. (</a:t>
            </a:r>
            <a:r>
              <a:rPr lang="lt-LT" sz="1405" dirty="0" smtClean="0">
                <a:solidFill>
                  <a:schemeClr val="accent1"/>
                </a:solidFill>
              </a:rPr>
              <a:t>1-6 </a:t>
            </a:r>
            <a:r>
              <a:rPr lang="lt-LT" sz="1405" dirty="0" smtClean="0">
                <a:solidFill>
                  <a:schemeClr val="accent1"/>
                </a:solidFill>
              </a:rPr>
              <a:t>mėn.)</a:t>
            </a: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 m.</c:v>
                </c:pt>
              </c:strCache>
            </c:strRef>
          </c:tx>
          <c:explosion val="19"/>
          <c:dPt>
            <c:idx val="0"/>
            <c:bubble3D val="0"/>
            <c:explosion val="14"/>
          </c:dPt>
          <c:dLbls>
            <c:dLbl>
              <c:idx val="0"/>
              <c:layout>
                <c:manualLayout>
                  <c:x val="-0.40518227086694475"/>
                  <c:y val="-0.1198728835704797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2076949077221231"/>
                  <c:y val="2.3306648046175552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88">
                <a:noFill/>
              </a:ln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159409</c:v>
                </c:pt>
                <c:pt idx="1">
                  <c:v>69814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lt-L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09"/>
          <c:w val="0.970095693779905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1713781202921807E-3"/>
                  <c:y val="-1.8775929045847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6342756240584465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597863</c:v>
                </c:pt>
                <c:pt idx="1">
                  <c:v>309825</c:v>
                </c:pt>
                <c:pt idx="2">
                  <c:v>288038</c:v>
                </c:pt>
              </c:numCache>
            </c:numRef>
          </c:val>
          <c:shape val="cylinder"/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8973E-2"/>
                  <c:y val="-3.6821765824165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229223</c:v>
                </c:pt>
                <c:pt idx="1">
                  <c:v>159409</c:v>
                </c:pt>
                <c:pt idx="2">
                  <c:v>69814</c:v>
                </c:pt>
              </c:numCache>
            </c:numRef>
          </c:val>
          <c:shape val="cylinder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6029984"/>
        <c:axId val="376030768"/>
        <c:axId val="0"/>
      </c:bar3DChart>
      <c:catAx>
        <c:axId val="376029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030768"/>
        <c:crosses val="autoZero"/>
        <c:auto val="1"/>
        <c:lblAlgn val="ctr"/>
        <c:lblOffset val="100"/>
        <c:noMultiLvlLbl val="0"/>
      </c:catAx>
      <c:valAx>
        <c:axId val="376030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37602998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2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2019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14154</c:v>
                </c:pt>
                <c:pt idx="1">
                  <c:v>2089</c:v>
                </c:pt>
                <c:pt idx="2">
                  <c:v>16438</c:v>
                </c:pt>
                <c:pt idx="3">
                  <c:v>18948</c:v>
                </c:pt>
                <c:pt idx="4">
                  <c:v>29899</c:v>
                </c:pt>
                <c:pt idx="5">
                  <c:v>51598</c:v>
                </c:pt>
                <c:pt idx="6">
                  <c:v>49158</c:v>
                </c:pt>
                <c:pt idx="7">
                  <c:v>105754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Latvija</c:v>
                </c:pt>
                <c:pt idx="4">
                  <c:v>Lenkija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5381</c:v>
                </c:pt>
                <c:pt idx="1">
                  <c:v>1222</c:v>
                </c:pt>
                <c:pt idx="2">
                  <c:v>1576</c:v>
                </c:pt>
                <c:pt idx="3">
                  <c:v>6828</c:v>
                </c:pt>
                <c:pt idx="4">
                  <c:v>7376</c:v>
                </c:pt>
                <c:pt idx="5">
                  <c:v>19679</c:v>
                </c:pt>
                <c:pt idx="6">
                  <c:v>21155</c:v>
                </c:pt>
                <c:pt idx="7">
                  <c:v>6597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378659712"/>
        <c:axId val="378655008"/>
      </c:barChart>
      <c:catAx>
        <c:axId val="3786597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8655008"/>
        <c:crosses val="autoZero"/>
        <c:auto val="1"/>
        <c:lblAlgn val="ctr"/>
        <c:lblOffset val="100"/>
        <c:noMultiLvlLbl val="0"/>
      </c:catAx>
      <c:valAx>
        <c:axId val="378655008"/>
        <c:scaling>
          <c:orientation val="minMax"/>
          <c:max val="115000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378659712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lt-LT"/>
          </a:p>
        </c:txPr>
      </c:legendEntry>
      <c:layout>
        <c:manualLayout>
          <c:xMode val="edge"/>
          <c:yMode val="edge"/>
          <c:x val="0.83186813186813191"/>
          <c:y val="0.84394250513347113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lt-LT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0.52047</cdr:x>
      <cdr:y>0.4911</cdr:y>
    </cdr:from>
    <cdr:to>
      <cdr:x>0.82755</cdr:x>
      <cdr:y>0.69708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401911" y="1495314"/>
          <a:ext cx="1417132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chemeClr val="bg1"/>
              </a:solidFill>
            </a:rPr>
            <a:t>7</a:t>
          </a:r>
          <a:r>
            <a:rPr lang="lt-LT" sz="1200" b="1" dirty="0">
              <a:solidFill>
                <a:schemeClr val="bg1"/>
              </a:solidFill>
            </a:rPr>
            <a:t>9</a:t>
          </a:r>
          <a:r>
            <a:rPr lang="lt-LT" sz="1200" b="1" dirty="0" smtClean="0">
              <a:solidFill>
                <a:schemeClr val="bg1"/>
              </a:solidFill>
            </a:rPr>
            <a:t>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0.21526</cdr:y>
    </cdr:from>
    <cdr:to>
      <cdr:x>0.33599</cdr:x>
      <cdr:y>0.39843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655440"/>
          <a:ext cx="1377074" cy="55772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chemeClr val="bg1"/>
              </a:solidFill>
            </a:rPr>
            <a:t>2</a:t>
          </a:r>
          <a:r>
            <a:rPr lang="lt-LT" sz="1200" b="1" dirty="0">
              <a:solidFill>
                <a:schemeClr val="bg1"/>
              </a:solidFill>
            </a:rPr>
            <a:t>1</a:t>
          </a:r>
          <a:r>
            <a:rPr lang="lt-LT" sz="1200" b="1" dirty="0" smtClean="0">
              <a:solidFill>
                <a:schemeClr val="bg1"/>
              </a:solidFill>
            </a:rPr>
            <a:t>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0.31469</cdr:x>
      <cdr:y>0.61808</cdr:y>
    </cdr:from>
    <cdr:to>
      <cdr:x>0.40523</cdr:x>
      <cdr:y>0.70458</cdr:y>
    </cdr:to>
    <cdr:sp macro="" textlink="">
      <cdr:nvSpPr>
        <cdr:cNvPr id="1025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33043" y="3359662"/>
          <a:ext cx="987728" cy="47017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-88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,</a:t>
          </a:r>
          <a:r>
            <a:rPr lang="lt-LT" sz="1600" b="1" dirty="0">
              <a:solidFill>
                <a:srgbClr val="FF0000"/>
              </a:solidFill>
              <a:latin typeface="Calibri"/>
            </a:rPr>
            <a:t>7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0.30139</cdr:x>
      <cdr:y>0.5</cdr:y>
    </cdr:from>
    <cdr:to>
      <cdr:x>0.38591</cdr:x>
      <cdr:y>0.573</cdr:y>
    </cdr:to>
    <cdr:sp macro="" textlink="">
      <cdr:nvSpPr>
        <cdr:cNvPr id="1026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88004" y="2717800"/>
          <a:ext cx="922054" cy="39679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-68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,</a:t>
          </a:r>
          <a:r>
            <a:rPr lang="lt-LT" sz="1600" b="1" dirty="0">
              <a:solidFill>
                <a:srgbClr val="FF0000"/>
              </a:solidFill>
              <a:latin typeface="Calibri"/>
            </a:rPr>
            <a:t>9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0.28766</cdr:x>
      <cdr:y>0.83453</cdr:y>
    </cdr:from>
    <cdr:to>
      <cdr:x>0.37456</cdr:x>
      <cdr:y>0.92178</cdr:y>
    </cdr:to>
    <cdr:sp macro="" textlink="">
      <cdr:nvSpPr>
        <cdr:cNvPr id="1027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38223" y="4536155"/>
          <a:ext cx="948002" cy="474256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i="0" u="none" strike="noStrike" baseline="0" dirty="0" smtClean="0">
              <a:solidFill>
                <a:srgbClr val="FF0000"/>
              </a:solidFill>
              <a:latin typeface="Calibri"/>
            </a:rPr>
            <a:t>-72,1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0.61404</cdr:x>
      <cdr:y>0.42206</cdr:y>
    </cdr:from>
    <cdr:to>
      <cdr:x>0.92112</cdr:x>
      <cdr:y>0.62804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33727" y="1285105"/>
          <a:ext cx="1417132" cy="6271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chemeClr val="bg1"/>
              </a:solidFill>
            </a:rPr>
            <a:t>69</a:t>
          </a:r>
          <a:r>
            <a:rPr lang="lt-LT" sz="1200" b="1" dirty="0" smtClean="0">
              <a:solidFill>
                <a:schemeClr val="bg1"/>
              </a:solidFill>
            </a:rPr>
            <a:t>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0.06889</cdr:x>
      <cdr:y>0.31683</cdr:y>
    </cdr:from>
    <cdr:to>
      <cdr:x>0.36729</cdr:x>
      <cdr:y>0.5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17937" y="964692"/>
          <a:ext cx="1377075" cy="55772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chemeClr val="bg1"/>
              </a:solidFill>
            </a:rPr>
            <a:t>31</a:t>
          </a:r>
          <a:r>
            <a:rPr lang="lt-LT" sz="1200" b="1" dirty="0" smtClean="0">
              <a:solidFill>
                <a:schemeClr val="bg1"/>
              </a:solidFill>
            </a:rPr>
            <a:t> </a:t>
          </a:r>
          <a:r>
            <a:rPr lang="en-US" sz="1200" b="1" dirty="0" smtClean="0">
              <a:solidFill>
                <a:schemeClr val="bg1"/>
              </a:solidFill>
            </a:rPr>
            <a:t>%</a:t>
          </a:r>
          <a:endParaRPr lang="lt-LT" sz="1200" b="1" dirty="0">
            <a:solidFill>
              <a:schemeClr val="bg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0.33888</cdr:x>
      <cdr:y>0.60786</cdr:y>
    </cdr:from>
    <cdr:to>
      <cdr:x>0.41985</cdr:x>
      <cdr:y>0.69436</cdr:y>
    </cdr:to>
    <cdr:sp macro="" textlink="">
      <cdr:nvSpPr>
        <cdr:cNvPr id="1025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96893" y="3304099"/>
          <a:ext cx="883326" cy="470180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-90,4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0.362</cdr:x>
      <cdr:y>0.51069</cdr:y>
    </cdr:from>
    <cdr:to>
      <cdr:x>0.45964</cdr:x>
      <cdr:y>0.59719</cdr:y>
    </cdr:to>
    <cdr:sp macro="" textlink="">
      <cdr:nvSpPr>
        <cdr:cNvPr id="1026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49147" y="2775911"/>
          <a:ext cx="1065184" cy="470179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8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dirty="0" smtClean="0">
              <a:solidFill>
                <a:srgbClr val="FF0000"/>
              </a:solidFill>
              <a:latin typeface="Calibri"/>
            </a:rPr>
            <a:t>-</a:t>
          </a:r>
          <a:r>
            <a:rPr lang="lt-LT" sz="1600" b="1" dirty="0" smtClean="0">
              <a:solidFill>
                <a:srgbClr val="FF0000"/>
              </a:solidFill>
              <a:latin typeface="Calibri"/>
            </a:rPr>
            <a:t>63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,</a:t>
          </a:r>
          <a:r>
            <a:rPr lang="lt-LT" sz="1600" b="1" dirty="0">
              <a:solidFill>
                <a:srgbClr val="FF0000"/>
              </a:solidFill>
              <a:latin typeface="Calibri"/>
            </a:rPr>
            <a:t>9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0.32656</cdr:x>
      <cdr:y>0.83143</cdr:y>
    </cdr:from>
    <cdr:to>
      <cdr:x>0.41654</cdr:x>
      <cdr:y>0.91868</cdr:y>
    </cdr:to>
    <cdr:sp macro="" textlink="">
      <cdr:nvSpPr>
        <cdr:cNvPr id="1027" name="TextBox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2571" y="4519296"/>
          <a:ext cx="981619" cy="474256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  <cdr:txBody>
        <a:bodyPr xmlns:a="http://schemas.openxmlformats.org/drawingml/2006/main" vertOverflow="clip" wrap="square" lIns="36576" tIns="36576" rIns="0" bIns="0" anchor="t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lt-LT" sz="1600" b="1" i="0" u="none" strike="noStrike" baseline="0" dirty="0" smtClean="0">
              <a:solidFill>
                <a:srgbClr val="FF0000"/>
              </a:solidFill>
              <a:latin typeface="Calibri"/>
            </a:rPr>
            <a:t>-61,9</a:t>
          </a:r>
          <a:r>
            <a:rPr lang="en-US" sz="1600" b="1" i="0" u="none" strike="noStrike" baseline="0" dirty="0" smtClean="0">
              <a:solidFill>
                <a:srgbClr val="FF0000"/>
              </a:solidFill>
              <a:latin typeface="Calibri"/>
            </a:rPr>
            <a:t>%</a:t>
          </a:r>
          <a:endParaRPr lang="en-US" sz="1600" b="1" i="0" u="none" strike="noStrike" baseline="0" dirty="0">
            <a:solidFill>
              <a:srgbClr val="FF0000"/>
            </a:solidFill>
            <a:latin typeface="Calibri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7CF4B8D-32BB-44DA-AEAE-E2FC4B0D7CAA}" type="datetimeFigureOut">
              <a:rPr lang="en-US" altLang="lt-LT"/>
              <a:pPr/>
              <a:t>2020-08-24</a:t>
            </a:fld>
            <a:endParaRPr lang="en-US" altLang="lt-LT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BD7327E-8A5B-4DB6-B77F-30339F8E119D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07336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71B8B2D-1BD0-4061-8850-CE7A3FA0B5E9}" type="datetimeFigureOut">
              <a:rPr lang="en-US" altLang="lt-LT"/>
              <a:pPr/>
              <a:t>2020-08-24</a:t>
            </a:fld>
            <a:endParaRPr lang="en-US" altLang="lt-LT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 smtClean="0"/>
              <a:t>Click to edit Master text styles</a:t>
            </a:r>
          </a:p>
          <a:p>
            <a:pPr lvl="1"/>
            <a:r>
              <a:rPr lang="en-US" altLang="lt-LT" smtClean="0"/>
              <a:t>Second level</a:t>
            </a:r>
          </a:p>
          <a:p>
            <a:pPr lvl="2"/>
            <a:r>
              <a:rPr lang="en-US" altLang="lt-LT" smtClean="0"/>
              <a:t>Third level</a:t>
            </a:r>
          </a:p>
          <a:p>
            <a:pPr lvl="3"/>
            <a:r>
              <a:rPr lang="en-US" altLang="lt-LT" smtClean="0"/>
              <a:t>Fourth level</a:t>
            </a:r>
          </a:p>
          <a:p>
            <a:pPr lvl="4"/>
            <a:r>
              <a:rPr lang="en-US" altLang="lt-LT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lt-LT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CC64C87-DB8F-4246-A26A-D1A0D708821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11580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836370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838787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593561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1254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04470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1254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5"/>
          <p:cNvCxnSpPr/>
          <p:nvPr/>
        </p:nvCxnSpPr>
        <p:spPr>
          <a:xfrm flipH="1">
            <a:off x="8228013" y="7938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6"/>
          <p:cNvCxnSpPr/>
          <p:nvPr/>
        </p:nvCxnSpPr>
        <p:spPr>
          <a:xfrm flipH="1">
            <a:off x="6108700" y="92075"/>
            <a:ext cx="6080125" cy="60801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0"/>
          <p:cNvCxnSpPr/>
          <p:nvPr/>
        </p:nvCxnSpPr>
        <p:spPr>
          <a:xfrm flipH="1">
            <a:off x="7335838" y="31750"/>
            <a:ext cx="4852987" cy="48529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/>
          <p:nvPr/>
        </p:nvCxnSpPr>
        <p:spPr>
          <a:xfrm flipH="1">
            <a:off x="7845425" y="609600"/>
            <a:ext cx="4343400" cy="43434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/>
          <a:lstStyle>
            <a:lvl1pPr algn="l">
              <a:defRPr sz="4800">
                <a:effectLst/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7777C-C439-472B-81A9-01F53309CBC4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17DC9-31BD-46B9-B74B-DFAB22F8A22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3849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6B99A-AAA4-44A8-977D-82B225286536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C477BD3A-4CC7-4381-BAE7-9D95714A6A1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5378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9E84-5E0F-463D-9220-16310E840292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87F0C-D3C5-4809-9C62-4F0A2261326C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619675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4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A809B-87C2-4782-8E4F-FCDC7155645C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3E50675-6EF9-46ED-9B3B-E66AB06DF0C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83195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295A8-97D9-4628-87FE-5B5402D53465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B514F-FEFB-430D-96B2-5A6C7DCEFC2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4123191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531813" y="8128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“</a:t>
            </a:r>
          </a:p>
        </p:txBody>
      </p:sp>
      <p:sp>
        <p:nvSpPr>
          <p:cNvPr id="6" name="TextBox 11"/>
          <p:cNvSpPr txBox="1">
            <a:spLocks noChangeArrowheads="1"/>
          </p:cNvSpPr>
          <p:nvPr/>
        </p:nvSpPr>
        <p:spPr bwMode="auto">
          <a:xfrm>
            <a:off x="10285413" y="2768600"/>
            <a:ext cx="60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>
              <a:defRPr/>
            </a:pPr>
            <a:r>
              <a:rPr lang="en-US" sz="8000">
                <a:latin typeface="Century Gothic" pitchFamily="34" charset="0"/>
                <a:cs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69130-EEF0-4853-B033-0005F0416EB0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20F14D6-EDC4-4993-8EB4-1ACAB8EDC911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20453243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/>
          <a:lstStyle>
            <a:lvl1pPr>
              <a:defRPr lang="en-US" b="0" dirty="0"/>
            </a:lvl1pPr>
          </a:lstStyle>
          <a:p>
            <a:pPr lvl="0"/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D927A-54D8-4B48-9407-C316E22B15CD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D7D081C2-7C8E-4283-B391-FAD4FDEC1FDA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00548027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54C33-A7A5-4264-A573-0600A2C421E7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E1284-8724-4568-A010-E7D1D8CA2340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78465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7D421-0556-46A5-8F91-96C3DED6A039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EEA5D-16AC-46BE-8B17-C4141BC431DF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7824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F723C-5A53-4A24-8D54-0B7A4E77C478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F0C83-2AED-4D39-841C-95A6D51BF0EB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68053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/>
          <a:lstStyle>
            <a:lvl1pPr algn="l">
              <a:defRPr sz="36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1B34C-D4E4-4408-92E2-26DC494680AB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B5D55-59D1-4EBE-ADD2-0D303CF7096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53860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E2C58-5776-44EB-BEAB-B51D48D7F912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D65EA-CF58-473D-BF72-9D4BA9934773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14205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2D870-8D96-49F4-B6CF-7BCB9DC33E94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9FBA5-ADC4-499F-AD59-9E4198AFD299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78191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0036-3A9F-48B3-A9DA-2A9CBBB8059A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497A3-7584-4F64-B116-80F71620EB9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41306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65005-943D-4108-9CDA-74A117DDD0AD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26704-827C-45D3-B594-3FFE70813B16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52111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A8195-3743-430C-969E-33984AB11DE3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7AA88-0B6F-4F97-B25D-15079C5EC764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78043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lt-LT" noProof="0" smtClean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C450-0F2E-4E1E-BDA2-BD6B7A40F88D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F8427-D0BD-41DC-8262-483F0E924645}" type="slidenum">
              <a:rPr lang="en-US" altLang="lt-LT"/>
              <a:pPr/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590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1">
              <a:srgbClr val="FFFFFF"/>
            </a:gs>
            <a:gs pos="100000">
              <a:srgbClr val="008000"/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9207500" y="2963863"/>
            <a:ext cx="2981325" cy="320833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5852" y="2963333"/>
              <a:ext cx="912975" cy="91296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83"/>
              <a:ext cx="2981858" cy="2981817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3013" y="3285648"/>
              <a:ext cx="1895814" cy="1895788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853" y="3131636"/>
              <a:ext cx="1744974" cy="17449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600" y="3682589"/>
              <a:ext cx="1270227" cy="12702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3" y="4487863"/>
            <a:ext cx="8534400" cy="150653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685800"/>
            <a:ext cx="85344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lt-LT" smtClean="0"/>
              <a:t>Spustelėję redag. ruoš. teksto stilių</a:t>
            </a:r>
          </a:p>
          <a:p>
            <a:pPr lvl="1"/>
            <a:r>
              <a:rPr lang="lt-LT" altLang="lt-LT" smtClean="0"/>
              <a:t>Antras lygmuo</a:t>
            </a:r>
          </a:p>
          <a:p>
            <a:pPr lvl="2"/>
            <a:r>
              <a:rPr lang="lt-LT" altLang="lt-LT" smtClean="0"/>
              <a:t>Trečias lygmuo</a:t>
            </a:r>
          </a:p>
          <a:p>
            <a:pPr lvl="3"/>
            <a:r>
              <a:rPr lang="lt-LT" altLang="lt-LT" smtClean="0"/>
              <a:t>Ketvirtas lygmuo</a:t>
            </a:r>
          </a:p>
          <a:p>
            <a:pPr lvl="4"/>
            <a:r>
              <a:rPr lang="lt-LT" altLang="lt-LT" smtClean="0"/>
              <a:t>Penktas lygmuo</a:t>
            </a:r>
            <a:endParaRPr lang="en-US" altLang="lt-L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3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2ADD602A-A685-401D-966A-EBED96AF4363}" type="datetimeFigureOut">
              <a:rPr lang="en-US"/>
              <a:pPr>
                <a:defRPr/>
              </a:pPr>
              <a:t>2020-08-24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3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3000" cy="6699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3200">
                <a:solidFill>
                  <a:srgbClr val="0A304A"/>
                </a:solidFill>
                <a:latin typeface="Century Gothic" panose="020B0502020202020204" pitchFamily="34" charset="0"/>
              </a:defRPr>
            </a:lvl1pPr>
          </a:lstStyle>
          <a:p>
            <a:fld id="{D5464AC9-E530-4DB1-8FFB-77F099966CFA}" type="slidenum">
              <a:rPr lang="en-US" altLang="lt-LT"/>
              <a:pPr/>
              <a:t>‹#›</a:t>
            </a:fld>
            <a:endParaRPr lang="en-US" altLang="lt-L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24" r:id="rId12"/>
    <p:sldLayoutId id="2147483719" r:id="rId13"/>
    <p:sldLayoutId id="2147483725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>
          <a:solidFill>
            <a:srgbClr val="0F496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ern="1200">
          <a:solidFill>
            <a:srgbClr val="0F496F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>
          <a:solidFill>
            <a:srgbClr val="0F496F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>
          <a:solidFill>
            <a:srgbClr val="0F496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633413" y="4308475"/>
            <a:ext cx="8143875" cy="1314450"/>
          </a:xfrm>
        </p:spPr>
        <p:txBody>
          <a:bodyPr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smtClean="0"/>
              <a:t>201</a:t>
            </a:r>
            <a:r>
              <a:rPr lang="lt-LT" sz="4000" b="1" dirty="0" smtClean="0"/>
              <a:t>9–2020 m. (</a:t>
            </a:r>
            <a:r>
              <a:rPr lang="lt-LT" sz="4000" b="1" dirty="0" smtClean="0"/>
              <a:t>1-6 </a:t>
            </a:r>
            <a:r>
              <a:rPr lang="lt-LT" sz="4000" b="1" dirty="0" smtClean="0"/>
              <a:t>mėn.)</a:t>
            </a:r>
            <a:br>
              <a:rPr lang="lt-LT" sz="4000" b="1" dirty="0" smtClean="0"/>
            </a:br>
            <a:r>
              <a:rPr lang="lt-LT" sz="4000" b="1" dirty="0" smtClean="0"/>
              <a:t>TURIZMO STATISTIKA*</a:t>
            </a:r>
            <a:endParaRPr lang="en-US" sz="4000" b="1" dirty="0"/>
          </a:p>
        </p:txBody>
      </p:sp>
      <p:sp>
        <p:nvSpPr>
          <p:cNvPr id="19458" name="Antrinis pavadinimas 2"/>
          <p:cNvSpPr>
            <a:spLocks noGrp="1"/>
          </p:cNvSpPr>
          <p:nvPr>
            <p:ph type="subTitle" idx="1"/>
          </p:nvPr>
        </p:nvSpPr>
        <p:spPr>
          <a:xfrm>
            <a:off x="857250" y="5502275"/>
            <a:ext cx="6400800" cy="1946275"/>
          </a:xfrm>
        </p:spPr>
        <p:txBody>
          <a:bodyPr/>
          <a:lstStyle/>
          <a:p>
            <a:pPr eaLnBrk="1" hangingPunct="1"/>
            <a:r>
              <a:rPr lang="lt-LT" altLang="lt-LT" smtClean="0">
                <a:solidFill>
                  <a:schemeClr val="accent1"/>
                </a:solidFill>
                <a:latin typeface="Calibri" panose="020F0502020204030204" pitchFamily="34" charset="0"/>
              </a:rPr>
              <a:t>*Statistikos departamento duomenimis</a:t>
            </a:r>
            <a:endParaRPr lang="en-US" altLang="lt-LT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lt-LT" altLang="lt-LT" smtClean="0">
              <a:solidFill>
                <a:schemeClr val="accent1"/>
              </a:solidFill>
            </a:endParaRP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7150" y="5654675"/>
            <a:ext cx="1798638" cy="971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460" name="Paveikslėli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690688" y="454025"/>
            <a:ext cx="8534400" cy="8985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3200" b="1" dirty="0" smtClean="0">
                <a:solidFill>
                  <a:schemeClr val="accent1"/>
                </a:solidFill>
              </a:rPr>
              <a:t>Turistų skaičius 2000-2020 m</a:t>
            </a:r>
            <a:r>
              <a:rPr lang="lt-LT" sz="3200" b="1" dirty="0">
                <a:solidFill>
                  <a:schemeClr val="accent1"/>
                </a:solidFill>
              </a:rPr>
              <a:t>. </a:t>
            </a:r>
            <a:r>
              <a:rPr lang="lt-LT" sz="3200" b="1" dirty="0" smtClean="0">
                <a:solidFill>
                  <a:schemeClr val="accent1"/>
                </a:solidFill>
              </a:rPr>
              <a:t>(</a:t>
            </a:r>
            <a:r>
              <a:rPr lang="lt-LT" sz="3200" b="1" dirty="0" smtClean="0">
                <a:solidFill>
                  <a:schemeClr val="accent1"/>
                </a:solidFill>
              </a:rPr>
              <a:t>1-6 </a:t>
            </a:r>
            <a:r>
              <a:rPr lang="lt-LT" sz="3200" b="1" dirty="0" smtClean="0">
                <a:solidFill>
                  <a:schemeClr val="accent1"/>
                </a:solidFill>
              </a:rPr>
              <a:t>mėn.) </a:t>
            </a:r>
            <a:endParaRPr lang="lt-LT" sz="3200" b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Objec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612606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483" name="char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988" y="5357813"/>
            <a:ext cx="80597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sz="3200" b="1" dirty="0" smtClean="0">
                <a:solidFill>
                  <a:schemeClr val="accent1"/>
                </a:solidFill>
              </a:rPr>
              <a:t>Turistų skaičiaus kitimas </a:t>
            </a:r>
            <a:br>
              <a:rPr lang="lt-LT" sz="3200" b="1" dirty="0" smtClean="0">
                <a:solidFill>
                  <a:schemeClr val="accent1"/>
                </a:solidFill>
              </a:rPr>
            </a:br>
            <a:r>
              <a:rPr lang="lt-LT" sz="2000" b="1" dirty="0" smtClean="0">
                <a:solidFill>
                  <a:schemeClr val="accent1"/>
                </a:solidFill>
              </a:rPr>
              <a:t>2019-2020 m. (</a:t>
            </a:r>
            <a:r>
              <a:rPr lang="lt-LT" sz="2000" b="1" dirty="0" smtClean="0">
                <a:solidFill>
                  <a:schemeClr val="accent1"/>
                </a:solidFill>
              </a:rPr>
              <a:t>1-6 </a:t>
            </a:r>
            <a:r>
              <a:rPr lang="lt-LT" sz="2000" b="1" dirty="0" smtClean="0">
                <a:solidFill>
                  <a:schemeClr val="accent1"/>
                </a:solidFill>
              </a:rPr>
              <a:t>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65210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6690808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Oval 3"/>
          <p:cNvSpPr/>
          <p:nvPr/>
        </p:nvSpPr>
        <p:spPr>
          <a:xfrm>
            <a:off x="1266825" y="4565650"/>
            <a:ext cx="1724025" cy="2936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-56,5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0613" y="4565650"/>
            <a:ext cx="1500187" cy="309563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-48,</a:t>
            </a:r>
            <a:r>
              <a:rPr lang="lt-LT" sz="1400" b="1" dirty="0">
                <a:solidFill>
                  <a:srgbClr val="FF0000"/>
                </a:solidFill>
              </a:rPr>
              <a:t>9</a:t>
            </a:r>
            <a:r>
              <a:rPr lang="lt-LT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8188" y="4565650"/>
            <a:ext cx="1614487" cy="3190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7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1,</a:t>
            </a:r>
            <a:r>
              <a:rPr lang="lt-LT" altLang="lt-LT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US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TURISTŲ IŠ UŽSIENIO SKAIČIAUS KITIMAS </a:t>
            </a:r>
            <a:b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2019-2020 M. (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1-6 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0489509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Box 1"/>
          <p:cNvSpPr>
            <a:spLocks noChangeArrowheads="1"/>
          </p:cNvSpPr>
          <p:nvPr/>
        </p:nvSpPr>
        <p:spPr bwMode="auto">
          <a:xfrm>
            <a:off x="4847153" y="2215355"/>
            <a:ext cx="1228172" cy="39846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-75,1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8" name="TextBox 1"/>
          <p:cNvSpPr>
            <a:spLocks noChangeArrowheads="1"/>
          </p:cNvSpPr>
          <p:nvPr/>
        </p:nvSpPr>
        <p:spPr bwMode="auto">
          <a:xfrm>
            <a:off x="5402206" y="1570831"/>
            <a:ext cx="1346238" cy="393700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-59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,</a:t>
            </a:r>
            <a:r>
              <a:rPr lang="lt-LT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1"/>
          <p:cNvSpPr>
            <a:spLocks noChangeArrowheads="1"/>
          </p:cNvSpPr>
          <p:nvPr/>
        </p:nvSpPr>
        <p:spPr bwMode="auto">
          <a:xfrm>
            <a:off x="4146789" y="2832892"/>
            <a:ext cx="1314450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C62324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-80,6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1"/>
          <p:cNvSpPr>
            <a:spLocks noChangeArrowheads="1"/>
          </p:cNvSpPr>
          <p:nvPr/>
        </p:nvSpPr>
        <p:spPr bwMode="auto">
          <a:xfrm>
            <a:off x="4126667" y="3400424"/>
            <a:ext cx="1197808" cy="4286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-69,7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01" name="TextBox 1"/>
          <p:cNvSpPr>
            <a:spLocks noChangeArrowheads="1"/>
          </p:cNvSpPr>
          <p:nvPr/>
        </p:nvSpPr>
        <p:spPr bwMode="auto">
          <a:xfrm>
            <a:off x="2837921" y="5270500"/>
            <a:ext cx="1210204" cy="39264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-40,7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85825" y="515938"/>
            <a:ext cx="10366375" cy="11033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  <a:t>NAKVYNIŲ SKAIČIAUS KITIMAS </a:t>
            </a:r>
            <a:br>
              <a:rPr lang="lt-LT" altLang="lt-LT" sz="3200" b="1" cap="none" dirty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2019-2020 </a:t>
            </a:r>
            <a:r>
              <a:rPr lang="lt-LT" altLang="lt-LT" sz="2000" b="1" cap="none" dirty="0">
                <a:ln>
                  <a:noFill/>
                </a:ln>
                <a:solidFill>
                  <a:schemeClr val="accent1"/>
                </a:solidFill>
              </a:rPr>
              <a:t>M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. (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1-6 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MĖN.)</a:t>
            </a:r>
            <a:endParaRPr lang="lt-LT" sz="2000" b="1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870408"/>
              </p:ext>
            </p:extLst>
          </p:nvPr>
        </p:nvGraphicFramePr>
        <p:xfrm>
          <a:off x="7577138" y="1736725"/>
          <a:ext cx="4614862" cy="304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Objec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148717"/>
              </p:ext>
            </p:extLst>
          </p:nvPr>
        </p:nvGraphicFramePr>
        <p:xfrm>
          <a:off x="449263" y="1708150"/>
          <a:ext cx="7989887" cy="4302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Oval 3"/>
          <p:cNvSpPr/>
          <p:nvPr/>
        </p:nvSpPr>
        <p:spPr>
          <a:xfrm>
            <a:off x="1266825" y="4565650"/>
            <a:ext cx="1724025" cy="2936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</a:t>
            </a:r>
            <a:r>
              <a:rPr lang="lt-LT" sz="1400" b="1" dirty="0" smtClean="0">
                <a:solidFill>
                  <a:srgbClr val="FF0000"/>
                </a:solidFill>
              </a:rPr>
              <a:t>61,6</a:t>
            </a:r>
            <a:r>
              <a:rPr lang="lt-LT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3" name="Oval 3"/>
          <p:cNvSpPr/>
          <p:nvPr/>
        </p:nvSpPr>
        <p:spPr>
          <a:xfrm>
            <a:off x="3630613" y="4565650"/>
            <a:ext cx="1500187" cy="309563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1400" b="1" dirty="0" smtClean="0">
                <a:solidFill>
                  <a:srgbClr val="FF0000"/>
                </a:solidFill>
              </a:rPr>
              <a:t>-</a:t>
            </a:r>
            <a:r>
              <a:rPr lang="lt-LT" sz="1400" b="1" dirty="0" smtClean="0">
                <a:solidFill>
                  <a:srgbClr val="FF0000"/>
                </a:solidFill>
              </a:rPr>
              <a:t>48</a:t>
            </a:r>
            <a:r>
              <a:rPr lang="lt-LT" sz="1400" b="1" dirty="0" smtClean="0">
                <a:solidFill>
                  <a:srgbClr val="FF0000"/>
                </a:solidFill>
              </a:rPr>
              <a:t>,5 </a:t>
            </a:r>
            <a:r>
              <a:rPr lang="en-US" sz="1400" b="1" dirty="0" smtClean="0">
                <a:solidFill>
                  <a:srgbClr val="FF0000"/>
                </a:solidFill>
              </a:rPr>
              <a:t>%</a:t>
            </a:r>
            <a:endParaRPr lang="lt-LT" sz="1400" b="1" dirty="0">
              <a:solidFill>
                <a:srgbClr val="FF0000"/>
              </a:solidFill>
            </a:endParaRPr>
          </a:p>
        </p:txBody>
      </p:sp>
      <p:sp>
        <p:nvSpPr>
          <p:cNvPr id="14" name="Oval 3"/>
          <p:cNvSpPr/>
          <p:nvPr/>
        </p:nvSpPr>
        <p:spPr>
          <a:xfrm>
            <a:off x="5818188" y="4565650"/>
            <a:ext cx="1614487" cy="31908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75</a:t>
            </a:r>
            <a:r>
              <a:rPr lang="lt-LT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,8 </a:t>
            </a:r>
            <a:r>
              <a:rPr lang="en-US" altLang="lt-LT" sz="1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38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314325" y="379413"/>
            <a:ext cx="11620500" cy="108108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NAKVYNI</a:t>
            </a:r>
            <a: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  <a:t>Ų SKAIČIAUS KITIMAS </a:t>
            </a:r>
            <a:br>
              <a:rPr lang="lt-LT" altLang="lt-LT" sz="3200" b="1" cap="none" dirty="0" smtClean="0">
                <a:ln>
                  <a:noFill/>
                </a:ln>
                <a:solidFill>
                  <a:schemeClr val="accent1"/>
                </a:solidFill>
              </a:rPr>
            </a:b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2019-2020 M. (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1-6 </a:t>
            </a:r>
            <a:r>
              <a:rPr lang="lt-LT" altLang="lt-LT" sz="2000" b="1" cap="none" dirty="0" smtClean="0">
                <a:ln>
                  <a:noFill/>
                </a:ln>
                <a:solidFill>
                  <a:schemeClr val="accent1"/>
                </a:solidFill>
              </a:rPr>
              <a:t>MĖN.)</a:t>
            </a:r>
          </a:p>
        </p:txBody>
      </p:sp>
      <p:graphicFrame>
        <p:nvGraphicFramePr>
          <p:cNvPr id="9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4264152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TextBox 1"/>
          <p:cNvSpPr>
            <a:spLocks noChangeArrowheads="1"/>
          </p:cNvSpPr>
          <p:nvPr/>
        </p:nvSpPr>
        <p:spPr bwMode="auto">
          <a:xfrm>
            <a:off x="4505325" y="2215355"/>
            <a:ext cx="1257300" cy="39846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-56,9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98" name="TextBox 1"/>
          <p:cNvSpPr>
            <a:spLocks noChangeArrowheads="1"/>
          </p:cNvSpPr>
          <p:nvPr/>
        </p:nvSpPr>
        <p:spPr bwMode="auto">
          <a:xfrm>
            <a:off x="3363654" y="1556991"/>
            <a:ext cx="1276079" cy="39591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-93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,</a:t>
            </a:r>
            <a:r>
              <a:rPr lang="lt-LT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1"/>
          <p:cNvSpPr>
            <a:spLocks noChangeArrowheads="1"/>
          </p:cNvSpPr>
          <p:nvPr/>
        </p:nvSpPr>
        <p:spPr bwMode="auto">
          <a:xfrm>
            <a:off x="4338878" y="2805112"/>
            <a:ext cx="1318972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lt-LT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</a:t>
            </a:r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61,9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1"/>
          <p:cNvSpPr>
            <a:spLocks noChangeArrowheads="1"/>
          </p:cNvSpPr>
          <p:nvPr/>
        </p:nvSpPr>
        <p:spPr bwMode="auto">
          <a:xfrm>
            <a:off x="3229418" y="3372642"/>
            <a:ext cx="1275907" cy="390525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-75,3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01" name="TextBox 1"/>
          <p:cNvSpPr>
            <a:spLocks noChangeArrowheads="1"/>
          </p:cNvSpPr>
          <p:nvPr/>
        </p:nvSpPr>
        <p:spPr bwMode="auto">
          <a:xfrm>
            <a:off x="2958017" y="5258760"/>
            <a:ext cx="1295930" cy="39264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lt-LT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-41,5</a:t>
            </a:r>
            <a:r>
              <a:rPr lang="en-US" altLang="lt-LT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%</a:t>
            </a:r>
            <a:endParaRPr lang="lt-LT" altLang="lt-LT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Dali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alis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i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1280</TotalTime>
  <Words>165</Words>
  <Application>Microsoft Office PowerPoint</Application>
  <PresentationFormat>Plačiaekranė</PresentationFormat>
  <Paragraphs>56</Paragraphs>
  <Slides>6</Slides>
  <Notes>6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Dalis</vt:lpstr>
      <vt:lpstr>2019–2020 m. (1-6 mėn.) TURIZMO STATISTIKA*</vt:lpstr>
      <vt:lpstr>Turistų skaičius 2000-2020 m. (1-6 mėn.) </vt:lpstr>
      <vt:lpstr>Turistų skaičiaus kitimas  2019-2020 m. (1-6 mėn.)</vt:lpstr>
      <vt:lpstr>TURISTŲ IŠ UŽSIENIO SKAIČIAUS KITIMAS  2019-2020 M. (1-6 MĖN.)</vt:lpstr>
      <vt:lpstr>NAKVYNIŲ SKAIČIAUS KITIMAS  2019-2020 M. (1-6 MĖN.)</vt:lpstr>
      <vt:lpstr>NAKVYNIŲ SKAIČIAUS KITIMAS  2019-2020 M. (1-6 MĖN.)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2017–2018 m. (1-9 mėn.) TURIZMO STATISTIKA*</dc:title>
  <dc:creator>useris</dc:creator>
  <cp:lastModifiedBy>useris</cp:lastModifiedBy>
  <cp:revision>108</cp:revision>
  <dcterms:created xsi:type="dcterms:W3CDTF">2018-11-23T10:41:33Z</dcterms:created>
  <dcterms:modified xsi:type="dcterms:W3CDTF">2020-08-24T12:39:28Z</dcterms:modified>
</cp:coreProperties>
</file>