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4660" autoAdjust="0"/>
  </p:normalViewPr>
  <p:slideViewPr>
    <p:cSldViewPr snapToGrid="0">
      <p:cViewPr varScale="1">
        <p:scale>
          <a:sx n="106" d="100"/>
          <a:sy n="106" d="100"/>
        </p:scale>
        <p:origin x="132" y="2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62E-2"/>
          <c:y val="0.1427115116990782"/>
          <c:w val="0.96609848343798255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Sheet1!$A$2:$A$25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 1-9 mėn.</c:v>
                </c:pt>
              </c:strCache>
            </c:strRef>
          </c:cat>
          <c:val>
            <c:numRef>
              <c:f>Sheet1!$B$2:$B$25</c:f>
              <c:numCache>
                <c:formatCode>General</c:formatCode>
                <c:ptCount val="21"/>
                <c:pt idx="0">
                  <c:v>39442</c:v>
                </c:pt>
                <c:pt idx="1">
                  <c:v>40000</c:v>
                </c:pt>
                <c:pt idx="2">
                  <c:v>53265</c:v>
                </c:pt>
                <c:pt idx="3">
                  <c:v>49165</c:v>
                </c:pt>
                <c:pt idx="4">
                  <c:v>88890</c:v>
                </c:pt>
                <c:pt idx="5">
                  <c:v>123324</c:v>
                </c:pt>
                <c:pt idx="6">
                  <c:v>145988</c:v>
                </c:pt>
                <c:pt idx="7">
                  <c:v>190432</c:v>
                </c:pt>
                <c:pt idx="8">
                  <c:v>197824</c:v>
                </c:pt>
                <c:pt idx="9">
                  <c:v>171505</c:v>
                </c:pt>
                <c:pt idx="10">
                  <c:v>203062</c:v>
                </c:pt>
                <c:pt idx="11">
                  <c:v>236117</c:v>
                </c:pt>
                <c:pt idx="12">
                  <c:v>261273</c:v>
                </c:pt>
                <c:pt idx="13">
                  <c:v>272633</c:v>
                </c:pt>
                <c:pt idx="14">
                  <c:v>283788</c:v>
                </c:pt>
                <c:pt idx="15">
                  <c:v>296278</c:v>
                </c:pt>
                <c:pt idx="16">
                  <c:v>327749</c:v>
                </c:pt>
                <c:pt idx="17">
                  <c:v>329651</c:v>
                </c:pt>
                <c:pt idx="18">
                  <c:v>336712</c:v>
                </c:pt>
                <c:pt idx="19">
                  <c:v>371009</c:v>
                </c:pt>
                <c:pt idx="20">
                  <c:v>178748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18521160"/>
        <c:axId val="318521944"/>
        <c:axId val="0"/>
      </c:bar3DChart>
      <c:catAx>
        <c:axId val="318521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8521944"/>
        <c:crosses val="autoZero"/>
        <c:auto val="1"/>
        <c:lblAlgn val="ctr"/>
        <c:lblOffset val="100"/>
        <c:noMultiLvlLbl val="0"/>
      </c:catAx>
      <c:valAx>
        <c:axId val="318521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8521160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>
                <a:solidFill>
                  <a:schemeClr val="accent1"/>
                </a:solidFill>
              </a:rPr>
              <a:t>Turistų skaičiaus pasiskirstymas </a:t>
            </a:r>
            <a:r>
              <a:rPr lang="en-US" sz="1405" dirty="0" smtClean="0">
                <a:solidFill>
                  <a:schemeClr val="accent1"/>
                </a:solidFill>
              </a:rPr>
              <a:t>
</a:t>
            </a:r>
            <a:r>
              <a:rPr lang="lt-LT" sz="1405" dirty="0" smtClean="0">
                <a:solidFill>
                  <a:schemeClr val="accent1"/>
                </a:solidFill>
              </a:rPr>
              <a:t>2019 - </a:t>
            </a:r>
            <a:r>
              <a:rPr lang="en-US" sz="1405" dirty="0" smtClean="0">
                <a:solidFill>
                  <a:schemeClr val="accent1"/>
                </a:solidFill>
              </a:rPr>
              <a:t>2</a:t>
            </a:r>
            <a:r>
              <a:rPr lang="lt-LT" sz="1405" dirty="0" smtClean="0">
                <a:solidFill>
                  <a:schemeClr val="accent1"/>
                </a:solidFill>
              </a:rPr>
              <a:t>0</a:t>
            </a:r>
            <a:r>
              <a:rPr lang="lt-LT" sz="1405" baseline="0" dirty="0" smtClean="0">
                <a:solidFill>
                  <a:schemeClr val="accent1"/>
                </a:solidFill>
              </a:rPr>
              <a:t>20</a:t>
            </a:r>
            <a:r>
              <a:rPr lang="en-US" sz="1405" dirty="0" smtClean="0">
                <a:solidFill>
                  <a:schemeClr val="accent1"/>
                </a:solidFill>
              </a:rPr>
              <a:t> </a:t>
            </a:r>
            <a:r>
              <a:rPr lang="lt-LT" sz="1405" dirty="0" smtClean="0">
                <a:solidFill>
                  <a:schemeClr val="accent1"/>
                </a:solidFill>
              </a:rPr>
              <a:t>m. (1-9 mėn.)</a:t>
            </a:r>
            <a:endParaRPr lang="en-US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 m.</c:v>
                </c:pt>
              </c:strCache>
            </c:strRef>
          </c:tx>
          <c:explosion val="19"/>
          <c:dPt>
            <c:idx val="0"/>
            <c:bubble3D val="0"/>
            <c:explosion val="14"/>
          </c:dPt>
          <c:dLbls>
            <c:dLbl>
              <c:idx val="0"/>
              <c:layout>
                <c:manualLayout>
                  <c:x val="-0.35564660438383638"/>
                  <c:y val="-0.19078009409407759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4371415656632852"/>
                  <c:y val="9.8384964653140991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88">
                <a:noFill/>
              </a:ln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150436</c:v>
                </c:pt>
                <c:pt idx="1">
                  <c:v>28312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"/>
          <c:w val="0.97009569377990545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1713781202921772E-3"/>
                  <c:y val="-1.8775929045847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634275624058447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277593</c:v>
                </c:pt>
                <c:pt idx="1">
                  <c:v>174488</c:v>
                </c:pt>
                <c:pt idx="2">
                  <c:v>103105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8986E-2"/>
                  <c:y val="-3.6821765824165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178748</c:v>
                </c:pt>
                <c:pt idx="1">
                  <c:v>150436</c:v>
                </c:pt>
                <c:pt idx="2">
                  <c:v>28312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78625312"/>
        <c:axId val="278622960"/>
        <c:axId val="0"/>
      </c:bar3DChart>
      <c:catAx>
        <c:axId val="278625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8622960"/>
        <c:crosses val="autoZero"/>
        <c:auto val="1"/>
        <c:lblAlgn val="ctr"/>
        <c:lblOffset val="100"/>
        <c:noMultiLvlLbl val="0"/>
      </c:catAx>
      <c:valAx>
        <c:axId val="2786229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78625312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09"/>
          <c:y val="3.6960985626283402E-2"/>
          <c:w val="0.82967032967032972"/>
          <c:h val="0.8911704312114995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Izraelis</c:v>
                </c:pt>
                <c:pt idx="2">
                  <c:v>Estija</c:v>
                </c:pt>
                <c:pt idx="3">
                  <c:v>Baltarusija</c:v>
                </c:pt>
                <c:pt idx="4">
                  <c:v>Vokietija</c:v>
                </c:pt>
                <c:pt idx="5">
                  <c:v>Rusija</c:v>
                </c:pt>
                <c:pt idx="6">
                  <c:v>Lenkija</c:v>
                </c:pt>
                <c:pt idx="7">
                  <c:v>Latvija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10173</c:v>
                </c:pt>
                <c:pt idx="1">
                  <c:v>8275</c:v>
                </c:pt>
                <c:pt idx="2">
                  <c:v>1738</c:v>
                </c:pt>
                <c:pt idx="3">
                  <c:v>18518</c:v>
                </c:pt>
                <c:pt idx="4">
                  <c:v>7937</c:v>
                </c:pt>
                <c:pt idx="5">
                  <c:v>20255</c:v>
                </c:pt>
                <c:pt idx="6">
                  <c:v>22584</c:v>
                </c:pt>
                <c:pt idx="7">
                  <c:v>13625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56E-16"/>
                  <c:y val="-6.4469806642027887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Izraelis</c:v>
                </c:pt>
                <c:pt idx="2">
                  <c:v>Estija</c:v>
                </c:pt>
                <c:pt idx="3">
                  <c:v>Baltarusija</c:v>
                </c:pt>
                <c:pt idx="4">
                  <c:v>Vokietija</c:v>
                </c:pt>
                <c:pt idx="5">
                  <c:v>Rusija</c:v>
                </c:pt>
                <c:pt idx="6">
                  <c:v>Lenkija</c:v>
                </c:pt>
                <c:pt idx="7">
                  <c:v>Latvija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2686</c:v>
                </c:pt>
                <c:pt idx="1">
                  <c:v>231</c:v>
                </c:pt>
                <c:pt idx="2">
                  <c:v>2330</c:v>
                </c:pt>
                <c:pt idx="3">
                  <c:v>2447</c:v>
                </c:pt>
                <c:pt idx="4">
                  <c:v>2481</c:v>
                </c:pt>
                <c:pt idx="5">
                  <c:v>4891</c:v>
                </c:pt>
                <c:pt idx="6">
                  <c:v>6318</c:v>
                </c:pt>
                <c:pt idx="7">
                  <c:v>6928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322750464"/>
        <c:axId val="322751248"/>
      </c:barChart>
      <c:catAx>
        <c:axId val="322750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2751248"/>
        <c:crosses val="autoZero"/>
        <c:auto val="1"/>
        <c:lblAlgn val="ctr"/>
        <c:lblOffset val="100"/>
        <c:noMultiLvlLbl val="0"/>
      </c:catAx>
      <c:valAx>
        <c:axId val="322751248"/>
        <c:scaling>
          <c:orientation val="minMax"/>
          <c:max val="250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322750464"/>
        <c:crossesAt val="1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ayout>
        <c:manualLayout>
          <c:xMode val="edge"/>
          <c:yMode val="edge"/>
          <c:x val="0.8167342542601268"/>
          <c:y val="0.84394250513347102"/>
          <c:w val="0.18216686680171965"/>
          <c:h val="8.7585547133711097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 smtClean="0">
                <a:solidFill>
                  <a:schemeClr val="accent1"/>
                </a:solidFill>
              </a:rPr>
              <a:t>Nakvynių skaičiaus pasiskirstymas </a:t>
            </a:r>
          </a:p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 smtClean="0">
                <a:solidFill>
                  <a:schemeClr val="accent1"/>
                </a:solidFill>
              </a:rPr>
              <a:t>2019 - 2020 m. (1-9 mėn.)</a:t>
            </a: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 m.</c:v>
                </c:pt>
              </c:strCache>
            </c:strRef>
          </c:tx>
          <c:explosion val="19"/>
          <c:dPt>
            <c:idx val="0"/>
            <c:bubble3D val="0"/>
            <c:explosion val="14"/>
          </c:dPt>
          <c:dLbls>
            <c:dLbl>
              <c:idx val="0"/>
              <c:layout>
                <c:manualLayout>
                  <c:x val="-0.32262286499574633"/>
                  <c:y val="-0.14489896792098067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8499383080144108"/>
                  <c:y val="7.7529907301733272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88">
                <a:noFill/>
              </a:ln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374897</c:v>
                </c:pt>
                <c:pt idx="1">
                  <c:v>106819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"/>
          <c:w val="0.97009569377990545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8.1713781202921772E-3"/>
                  <c:y val="-1.8775929045847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634275624058447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983671</c:v>
                </c:pt>
                <c:pt idx="1">
                  <c:v>462318</c:v>
                </c:pt>
                <c:pt idx="2">
                  <c:v>521353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8986E-2"/>
                  <c:y val="-3.6821765824165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4514134360876627E-2"/>
                  <c:y val="-2.7506787612355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481716</c:v>
                </c:pt>
                <c:pt idx="1">
                  <c:v>374897</c:v>
                </c:pt>
                <c:pt idx="2">
                  <c:v>106819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22748504"/>
        <c:axId val="322753600"/>
        <c:axId val="0"/>
      </c:bar3DChart>
      <c:catAx>
        <c:axId val="322748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2753600"/>
        <c:crosses val="autoZero"/>
        <c:auto val="1"/>
        <c:lblAlgn val="ctr"/>
        <c:lblOffset val="100"/>
        <c:noMultiLvlLbl val="0"/>
      </c:catAx>
      <c:valAx>
        <c:axId val="3227536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2274850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17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Izraelis</c:v>
                </c:pt>
                <c:pt idx="2">
                  <c:v>Baltarusija</c:v>
                </c:pt>
                <c:pt idx="3">
                  <c:v>Estija</c:v>
                </c:pt>
                <c:pt idx="4">
                  <c:v>Lenkija</c:v>
                </c:pt>
                <c:pt idx="5">
                  <c:v>Latvija</c:v>
                </c:pt>
                <c:pt idx="6">
                  <c:v>Rusija</c:v>
                </c:pt>
                <c:pt idx="7">
                  <c:v>Vokietija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31237</c:v>
                </c:pt>
                <c:pt idx="1">
                  <c:v>84512</c:v>
                </c:pt>
                <c:pt idx="2">
                  <c:v>153287</c:v>
                </c:pt>
                <c:pt idx="3">
                  <c:v>5315</c:v>
                </c:pt>
                <c:pt idx="4">
                  <c:v>48040</c:v>
                </c:pt>
                <c:pt idx="5">
                  <c:v>31622</c:v>
                </c:pt>
                <c:pt idx="6">
                  <c:v>92262</c:v>
                </c:pt>
                <c:pt idx="7">
                  <c:v>75078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95E-16"/>
                  <c:y val="-6.446980664202801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Izraelis</c:v>
                </c:pt>
                <c:pt idx="2">
                  <c:v>Baltarusija</c:v>
                </c:pt>
                <c:pt idx="3">
                  <c:v>Estija</c:v>
                </c:pt>
                <c:pt idx="4">
                  <c:v>Lenkija</c:v>
                </c:pt>
                <c:pt idx="5">
                  <c:v>Latvija</c:v>
                </c:pt>
                <c:pt idx="6">
                  <c:v>Rusija</c:v>
                </c:pt>
                <c:pt idx="7">
                  <c:v>Vokietija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9746</c:v>
                </c:pt>
                <c:pt idx="1">
                  <c:v>1629</c:v>
                </c:pt>
                <c:pt idx="2">
                  <c:v>6729</c:v>
                </c:pt>
                <c:pt idx="3">
                  <c:v>7940</c:v>
                </c:pt>
                <c:pt idx="4">
                  <c:v>14293</c:v>
                </c:pt>
                <c:pt idx="5">
                  <c:v>18420</c:v>
                </c:pt>
                <c:pt idx="6">
                  <c:v>22508</c:v>
                </c:pt>
                <c:pt idx="7">
                  <c:v>25554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322754776"/>
        <c:axId val="322751640"/>
      </c:barChart>
      <c:catAx>
        <c:axId val="322754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2751640"/>
        <c:crosses val="autoZero"/>
        <c:auto val="1"/>
        <c:lblAlgn val="ctr"/>
        <c:lblOffset val="100"/>
        <c:noMultiLvlLbl val="0"/>
      </c:catAx>
      <c:valAx>
        <c:axId val="322751640"/>
        <c:scaling>
          <c:orientation val="minMax"/>
          <c:max val="1650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322754776"/>
        <c:crosses val="autoZero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ayout>
        <c:manualLayout>
          <c:xMode val="edge"/>
          <c:yMode val="edge"/>
          <c:x val="0.83186813186813191"/>
          <c:y val="0.84394250513347124"/>
          <c:w val="0.16703296703296722"/>
          <c:h val="5.9548254620123288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0.52047</cdr:x>
      <cdr:y>0.4911</cdr:y>
    </cdr:from>
    <cdr:to>
      <cdr:x>0.82755</cdr:x>
      <cdr:y>0.69708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401911" y="1495314"/>
          <a:ext cx="1417132" cy="6271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</a:t>
          </a:r>
          <a:r>
            <a:rPr lang="lt-LT" sz="1200" b="1" dirty="0" smtClean="0">
              <a:solidFill>
                <a:sysClr val="windowText" lastClr="000000"/>
              </a:solidFill>
            </a:rPr>
            <a:t>Lietuvos </a:t>
          </a:r>
          <a:r>
            <a:rPr lang="lt-LT" sz="1200" b="1" dirty="0" smtClean="0">
              <a:solidFill>
                <a:schemeClr val="bg1"/>
              </a:solidFill>
            </a:rPr>
            <a:t>84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0.03759</cdr:x>
      <cdr:y>0.21526</cdr:y>
    </cdr:from>
    <cdr:to>
      <cdr:x>0.33599</cdr:x>
      <cdr:y>0.39843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73475" y="655440"/>
          <a:ext cx="1377074" cy="55772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užsienio</a:t>
          </a:r>
          <a:endParaRPr lang="lt-LT" sz="1200" b="1" dirty="0">
            <a:solidFill>
              <a:sysClr val="windowText" lastClr="000000"/>
            </a:solidFill>
          </a:endParaRPr>
        </a:p>
        <a:p xmlns:a="http://schemas.openxmlformats.org/drawingml/2006/main">
          <a:pPr algn="ctr"/>
          <a:r>
            <a:rPr lang="lt-LT" sz="1200" b="1" dirty="0" smtClean="0">
              <a:solidFill>
                <a:schemeClr val="bg1"/>
              </a:solidFill>
            </a:rPr>
            <a:t>16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0.29793</cdr:x>
      <cdr:y>0.60606</cdr:y>
    </cdr:from>
    <cdr:to>
      <cdr:x>0.38636</cdr:x>
      <cdr:y>0.69256</cdr:y>
    </cdr:to>
    <cdr:sp macro="" textlink="">
      <cdr:nvSpPr>
        <cdr:cNvPr id="1025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50167" y="3294322"/>
          <a:ext cx="964782" cy="47017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chemeClr val="bg2">
                  <a:lumMod val="50000"/>
                </a:schemeClr>
              </a:solidFill>
              <a:latin typeface="Calibri"/>
            </a:rPr>
            <a:t>  +34</a:t>
          </a:r>
          <a:r>
            <a:rPr lang="en-US" sz="1600" b="1" i="0" u="none" strike="noStrike" baseline="0" dirty="0" smtClean="0">
              <a:solidFill>
                <a:schemeClr val="bg2">
                  <a:lumMod val="50000"/>
                </a:schemeClr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chemeClr val="bg2">
                <a:lumMod val="50000"/>
              </a:schemeClr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0.30857</cdr:x>
      <cdr:y>0.48798</cdr:y>
    </cdr:from>
    <cdr:to>
      <cdr:x>0.39309</cdr:x>
      <cdr:y>0.56098</cdr:y>
    </cdr:to>
    <cdr:sp macro="" textlink="">
      <cdr:nvSpPr>
        <cdr:cNvPr id="1026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66331" y="2652485"/>
          <a:ext cx="922054" cy="39679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rgbClr val="FF0000"/>
              </a:solidFill>
              <a:latin typeface="Calibri"/>
            </a:rPr>
            <a:t>-86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,</a:t>
          </a:r>
          <a:r>
            <a:rPr lang="lt-LT" sz="1600" b="1" i="0" u="none" strike="noStrike" baseline="0" dirty="0">
              <a:solidFill>
                <a:srgbClr val="FF0000"/>
              </a:solidFill>
              <a:latin typeface="Calibri"/>
            </a:rPr>
            <a:t>8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0.31041</cdr:x>
      <cdr:y>0.82011</cdr:y>
    </cdr:from>
    <cdr:to>
      <cdr:x>0.39731</cdr:x>
      <cdr:y>0.90736</cdr:y>
    </cdr:to>
    <cdr:sp macro="" textlink="">
      <cdr:nvSpPr>
        <cdr:cNvPr id="1027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86363" y="4457794"/>
          <a:ext cx="948018" cy="474256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i="0" u="none" strike="noStrike" baseline="0" dirty="0" smtClean="0">
              <a:solidFill>
                <a:srgbClr val="FF0000"/>
              </a:solidFill>
              <a:latin typeface="Calibri"/>
            </a:rPr>
            <a:t>-73,6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0.61404</cdr:x>
      <cdr:y>0.42206</cdr:y>
    </cdr:from>
    <cdr:to>
      <cdr:x>0.92112</cdr:x>
      <cdr:y>0.62804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33727" y="1285105"/>
          <a:ext cx="1417132" cy="6271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</a:t>
          </a:r>
          <a:r>
            <a:rPr lang="lt-LT" sz="1200" b="1" dirty="0" smtClean="0">
              <a:solidFill>
                <a:sysClr val="windowText" lastClr="000000"/>
              </a:solidFill>
            </a:rPr>
            <a:t>Lietuvos </a:t>
          </a:r>
          <a:r>
            <a:rPr lang="lt-LT" sz="1200" b="1" dirty="0" smtClean="0">
              <a:solidFill>
                <a:schemeClr val="bg1"/>
              </a:solidFill>
            </a:rPr>
            <a:t>78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0.06889</cdr:x>
      <cdr:y>0.31683</cdr:y>
    </cdr:from>
    <cdr:to>
      <cdr:x>0.36729</cdr:x>
      <cdr:y>0.5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17937" y="964692"/>
          <a:ext cx="1377075" cy="55772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užsienio</a:t>
          </a:r>
          <a:endParaRPr lang="lt-LT" sz="1200" b="1" dirty="0">
            <a:solidFill>
              <a:sysClr val="windowText" lastClr="000000"/>
            </a:solidFill>
          </a:endParaRPr>
        </a:p>
        <a:p xmlns:a="http://schemas.openxmlformats.org/drawingml/2006/main">
          <a:pPr algn="ctr"/>
          <a:r>
            <a:rPr lang="lt-LT" sz="1200" b="1" dirty="0" smtClean="0">
              <a:solidFill>
                <a:schemeClr val="bg1"/>
              </a:solidFill>
            </a:rPr>
            <a:t>22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0.25506</cdr:x>
      <cdr:y>0.59104</cdr:y>
    </cdr:from>
    <cdr:to>
      <cdr:x>0.33603</cdr:x>
      <cdr:y>0.67754</cdr:y>
    </cdr:to>
    <cdr:sp macro="" textlink="">
      <cdr:nvSpPr>
        <cdr:cNvPr id="1025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782544" y="3212644"/>
          <a:ext cx="883326" cy="47017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rgbClr val="FF0000"/>
              </a:solidFill>
              <a:latin typeface="Calibri"/>
            </a:rPr>
            <a:t>-95,6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0.25783</cdr:x>
      <cdr:y>0.48906</cdr:y>
    </cdr:from>
    <cdr:to>
      <cdr:x>0.35547</cdr:x>
      <cdr:y>0.57556</cdr:y>
    </cdr:to>
    <cdr:sp macro="" textlink="">
      <cdr:nvSpPr>
        <cdr:cNvPr id="1026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12699" y="2658341"/>
          <a:ext cx="1065184" cy="47017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>
              <a:solidFill>
                <a:schemeClr val="bg2">
                  <a:lumMod val="50000"/>
                </a:schemeClr>
              </a:solidFill>
              <a:latin typeface="Calibri"/>
            </a:rPr>
            <a:t>+</a:t>
          </a:r>
          <a:r>
            <a:rPr lang="lt-LT" sz="1600" b="1" dirty="0" smtClean="0">
              <a:solidFill>
                <a:schemeClr val="bg2">
                  <a:lumMod val="50000"/>
                </a:schemeClr>
              </a:solidFill>
              <a:latin typeface="Calibri"/>
            </a:rPr>
            <a:t>49</a:t>
          </a:r>
          <a:r>
            <a:rPr lang="en-US" sz="1600" b="1" i="0" u="none" strike="noStrike" baseline="0" dirty="0" smtClean="0">
              <a:solidFill>
                <a:schemeClr val="bg2">
                  <a:lumMod val="50000"/>
                </a:schemeClr>
              </a:solidFill>
              <a:latin typeface="Calibri"/>
            </a:rPr>
            <a:t>,</a:t>
          </a:r>
          <a:r>
            <a:rPr lang="lt-LT" sz="1600" b="1" i="0" u="none" strike="noStrike" baseline="0" dirty="0">
              <a:solidFill>
                <a:schemeClr val="bg2">
                  <a:lumMod val="50000"/>
                </a:schemeClr>
              </a:solidFill>
              <a:latin typeface="Calibri"/>
            </a:rPr>
            <a:t>4</a:t>
          </a:r>
          <a:r>
            <a:rPr lang="en-US" sz="1600" b="1" i="0" u="none" strike="noStrike" baseline="0" dirty="0" smtClean="0">
              <a:solidFill>
                <a:schemeClr val="bg2">
                  <a:lumMod val="50000"/>
                </a:schemeClr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chemeClr val="bg2">
                <a:lumMod val="50000"/>
              </a:schemeClr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0.38044</cdr:x>
      <cdr:y>0.82662</cdr:y>
    </cdr:from>
    <cdr:to>
      <cdr:x>0.47042</cdr:x>
      <cdr:y>0.91387</cdr:y>
    </cdr:to>
    <cdr:sp macro="" textlink="">
      <cdr:nvSpPr>
        <cdr:cNvPr id="1027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150370" y="4493195"/>
          <a:ext cx="981619" cy="474256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i="0" u="none" strike="noStrike" baseline="0" dirty="0" smtClean="0">
              <a:solidFill>
                <a:srgbClr val="FF0000"/>
              </a:solidFill>
              <a:latin typeface="Calibri"/>
            </a:rPr>
            <a:t>-68,8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7CF4B8D-32BB-44DA-AEAE-E2FC4B0D7CAA}" type="datetimeFigureOut">
              <a:rPr lang="en-US" altLang="lt-LT"/>
              <a:pPr/>
              <a:t>12/16/2020</a:t>
            </a:fld>
            <a:endParaRPr lang="en-US" altLang="lt-LT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BD7327E-8A5B-4DB6-B77F-30339F8E119D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007336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71B8B2D-1BD0-4061-8850-CE7A3FA0B5E9}" type="datetimeFigureOut">
              <a:rPr lang="en-US" altLang="lt-LT"/>
              <a:pPr/>
              <a:t>12/16/2020</a:t>
            </a:fld>
            <a:endParaRPr lang="en-US" altLang="lt-LT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 smtClean="0"/>
              <a:t>Click to edit Master text styles</a:t>
            </a:r>
          </a:p>
          <a:p>
            <a:pPr lvl="1"/>
            <a:r>
              <a:rPr lang="en-US" altLang="lt-LT" smtClean="0"/>
              <a:t>Second level</a:t>
            </a:r>
          </a:p>
          <a:p>
            <a:pPr lvl="2"/>
            <a:r>
              <a:rPr lang="en-US" altLang="lt-LT" smtClean="0"/>
              <a:t>Third level</a:t>
            </a:r>
          </a:p>
          <a:p>
            <a:pPr lvl="3"/>
            <a:r>
              <a:rPr lang="en-US" altLang="lt-LT" smtClean="0"/>
              <a:t>Fourth level</a:t>
            </a:r>
          </a:p>
          <a:p>
            <a:pPr lvl="4"/>
            <a:r>
              <a:rPr lang="en-US" altLang="lt-LT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CC64C87-DB8F-4246-A26A-D1A0D708821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11580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836370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838787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593561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612540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04470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61254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8228013" y="7938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6108700" y="92075"/>
            <a:ext cx="6080125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7335838" y="31750"/>
            <a:ext cx="4852987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7845425" y="609600"/>
            <a:ext cx="434340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/>
          <a:lstStyle>
            <a:lvl1pPr algn="l">
              <a:defRPr sz="4800">
                <a:effectLst/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7777C-C439-472B-81A9-01F53309CBC4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17DC9-31BD-46B9-B74B-DFAB22F8A22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53849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 noProof="0" smtClean="0"/>
              <a:t>Spustelėkite piktogr. norėdami įtraukti pav.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6B99A-AAA4-44A8-977D-82B225286536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C477BD3A-4CC7-4381-BAE7-9D95714A6A1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5378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C9E84-5E0F-463D-9220-16310E840292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87F0C-D3C5-4809-9C62-4F0A2261326C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619675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“</a:t>
            </a:r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A809B-87C2-4782-8E4F-FCDC7155645C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3E50675-6EF9-46ED-9B3B-E66AB06DF0C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83195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295A8-97D9-4628-87FE-5B5402D53465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B514F-FEFB-430D-96B2-5A6C7DCEFC2B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4123191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“</a:t>
            </a: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69130-EEF0-4853-B033-0005F0416EB0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20F14D6-EDC4-4993-8EB4-1ACAB8EDC911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20453243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D927A-54D8-4B48-9407-C316E22B15CD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7D081C2-7C8E-4283-B391-FAD4FDEC1FD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00548027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54C33-A7A5-4264-A573-0600A2C421E7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E1284-8724-4568-A010-E7D1D8CA2340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78465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7D421-0556-46A5-8F91-96C3DED6A039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EEA5D-16AC-46BE-8B17-C4141BC431DF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78245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F723C-5A53-4A24-8D54-0B7A4E77C478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F0C83-2AED-4D39-841C-95A6D51BF0EB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68053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/>
          <a:lstStyle>
            <a:lvl1pPr algn="l">
              <a:defRPr sz="36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B34C-D4E4-4408-92E2-26DC494680AB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B5D55-59D1-4EBE-ADD2-0D303CF70966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3860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E2C58-5776-44EB-BEAB-B51D48D7F912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D65EA-CF58-473D-BF72-9D4BA9934773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14205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2D870-8D96-49F4-B6CF-7BCB9DC33E94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9FBA5-ADC4-499F-AD59-9E4198AFD299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78191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F0036-3A9F-48B3-A9DA-2A9CBBB8059A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497A3-7584-4F64-B116-80F71620EB9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41306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65005-943D-4108-9CDA-74A117DDD0AD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26704-827C-45D3-B594-3FFE70813B16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52111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A8195-3743-430C-969E-33984AB11DE3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7AA88-0B6F-4F97-B25D-15079C5EC76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78043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 noProof="0" smtClean="0"/>
              <a:t>Spustelėkite piktogr. norėdami įtraukti pav.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BC450-0F2E-4E1E-BDA2-BD6B7A40F88D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F8427-D0BD-41DC-8262-483F0E924645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59007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1">
              <a:srgbClr val="FFFFFF"/>
            </a:gs>
            <a:gs pos="100000">
              <a:srgbClr val="00800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9207500" y="2963863"/>
            <a:ext cx="2981325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4487863"/>
            <a:ext cx="85344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4213" y="685800"/>
            <a:ext cx="8534400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Spustelėję redag. ruoš. teksto stilių</a:t>
            </a:r>
          </a:p>
          <a:p>
            <a:pPr lvl="1"/>
            <a:r>
              <a:rPr lang="lt-LT" altLang="lt-LT" smtClean="0"/>
              <a:t>Antras lygmuo</a:t>
            </a:r>
          </a:p>
          <a:p>
            <a:pPr lvl="2"/>
            <a:r>
              <a:rPr lang="lt-LT" altLang="lt-LT" smtClean="0"/>
              <a:t>Trečias lygmuo</a:t>
            </a:r>
          </a:p>
          <a:p>
            <a:pPr lvl="3"/>
            <a:r>
              <a:rPr lang="lt-LT" altLang="lt-LT" smtClean="0"/>
              <a:t>Ketvirtas lygmuo</a:t>
            </a:r>
          </a:p>
          <a:p>
            <a:pPr lvl="4"/>
            <a:r>
              <a:rPr lang="lt-LT" altLang="lt-LT" smtClean="0"/>
              <a:t>Penktas lygmuo</a:t>
            </a:r>
            <a:endParaRPr lang="en-US" altLang="lt-L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3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2ADD602A-A685-401D-966A-EBED96AF4363}" type="datetimeFigureOut">
              <a:rPr lang="en-US"/>
              <a:pPr>
                <a:defRPr/>
              </a:pPr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3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3000" cy="6699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3200">
                <a:solidFill>
                  <a:srgbClr val="0A304A"/>
                </a:solidFill>
                <a:latin typeface="Century Gothic" panose="020B0502020202020204" pitchFamily="34" charset="0"/>
              </a:defRPr>
            </a:lvl1pPr>
          </a:lstStyle>
          <a:p>
            <a:fld id="{D5464AC9-E530-4DB1-8FFB-77F099966CFA}" type="slidenum">
              <a:rPr lang="en-US" altLang="lt-LT"/>
              <a:pPr/>
              <a:t>‹#›</a:t>
            </a:fld>
            <a:endParaRPr lang="en-US" altLang="lt-L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4" r:id="rId12"/>
    <p:sldLayoutId id="2147483719" r:id="rId13"/>
    <p:sldLayoutId id="2147483725" r:id="rId14"/>
    <p:sldLayoutId id="2147483720" r:id="rId15"/>
    <p:sldLayoutId id="2147483721" r:id="rId16"/>
    <p:sldLayoutId id="2147483722" r:id="rId17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>
          <a:solidFill>
            <a:srgbClr val="0F496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ern="1200">
          <a:solidFill>
            <a:srgbClr val="0F496F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>
          <a:solidFill>
            <a:srgbClr val="0F496F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ctrTitle"/>
          </p:nvPr>
        </p:nvSpPr>
        <p:spPr>
          <a:xfrm>
            <a:off x="633413" y="4308475"/>
            <a:ext cx="8143875" cy="1314450"/>
          </a:xfrm>
        </p:spPr>
        <p:txBody>
          <a:bodyPr anchor="ctr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/>
              <a:t>201</a:t>
            </a:r>
            <a:r>
              <a:rPr lang="lt-LT" sz="4000" b="1" dirty="0" smtClean="0"/>
              <a:t>9–2020 m. (1-9 mėn.)</a:t>
            </a:r>
            <a:br>
              <a:rPr lang="lt-LT" sz="4000" b="1" dirty="0" smtClean="0"/>
            </a:br>
            <a:r>
              <a:rPr lang="lt-LT" sz="4000" b="1" dirty="0" smtClean="0"/>
              <a:t>TURIZMO STATISTIKA*</a:t>
            </a:r>
            <a:endParaRPr lang="en-US" sz="4000" b="1" dirty="0"/>
          </a:p>
        </p:txBody>
      </p:sp>
      <p:sp>
        <p:nvSpPr>
          <p:cNvPr id="19458" name="Antrinis pavadinimas 2"/>
          <p:cNvSpPr>
            <a:spLocks noGrp="1"/>
          </p:cNvSpPr>
          <p:nvPr>
            <p:ph type="subTitle" idx="1"/>
          </p:nvPr>
        </p:nvSpPr>
        <p:spPr>
          <a:xfrm>
            <a:off x="857250" y="5502275"/>
            <a:ext cx="6400800" cy="1946275"/>
          </a:xfrm>
        </p:spPr>
        <p:txBody>
          <a:bodyPr/>
          <a:lstStyle/>
          <a:p>
            <a:pPr eaLnBrk="1" hangingPunct="1"/>
            <a:r>
              <a:rPr lang="lt-LT" altLang="lt-LT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*Statistikos departamento duomenimis</a:t>
            </a:r>
            <a:endParaRPr lang="en-US" altLang="lt-LT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lt-LT" altLang="lt-LT" dirty="0" smtClean="0">
              <a:solidFill>
                <a:schemeClr val="accent1"/>
              </a:solidFill>
            </a:endParaRP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7150" y="5654675"/>
            <a:ext cx="1798638" cy="9715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460" name="Paveikslėli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690688" y="454025"/>
            <a:ext cx="8534400" cy="8985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3200" b="1" dirty="0" smtClean="0">
                <a:solidFill>
                  <a:schemeClr val="accent1"/>
                </a:solidFill>
              </a:rPr>
              <a:t>Turistų </a:t>
            </a:r>
            <a:r>
              <a:rPr lang="lt-LT" sz="3200" b="1" smtClean="0">
                <a:solidFill>
                  <a:schemeClr val="accent1"/>
                </a:solidFill>
              </a:rPr>
              <a:t>skaičius </a:t>
            </a:r>
            <a:r>
              <a:rPr lang="lt-LT" sz="3200" b="1" smtClean="0">
                <a:solidFill>
                  <a:schemeClr val="accent1"/>
                </a:solidFill>
              </a:rPr>
              <a:t>2019-2020 </a:t>
            </a:r>
            <a:r>
              <a:rPr lang="lt-LT" sz="3200" b="1" dirty="0" smtClean="0">
                <a:solidFill>
                  <a:schemeClr val="accent1"/>
                </a:solidFill>
              </a:rPr>
              <a:t>m</a:t>
            </a:r>
            <a:r>
              <a:rPr lang="lt-LT" sz="3200" b="1" dirty="0">
                <a:solidFill>
                  <a:schemeClr val="accent1"/>
                </a:solidFill>
              </a:rPr>
              <a:t>. </a:t>
            </a:r>
            <a:r>
              <a:rPr lang="lt-LT" sz="3200" b="1" dirty="0" smtClean="0">
                <a:solidFill>
                  <a:schemeClr val="accent1"/>
                </a:solidFill>
              </a:rPr>
              <a:t>(1-9 mėn.) </a:t>
            </a:r>
            <a:endParaRPr lang="lt-LT" sz="3200" b="1" dirty="0">
              <a:solidFill>
                <a:schemeClr val="accent1"/>
              </a:solidFill>
            </a:endParaRPr>
          </a:p>
        </p:txBody>
      </p:sp>
      <p:graphicFrame>
        <p:nvGraphicFramePr>
          <p:cNvPr id="5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6612606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483" name="chart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988" y="5357813"/>
            <a:ext cx="80597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85825" y="515938"/>
            <a:ext cx="10366375" cy="11033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sz="3200" b="1" dirty="0" smtClean="0">
                <a:solidFill>
                  <a:schemeClr val="accent1"/>
                </a:solidFill>
              </a:rPr>
              <a:t>Turistų skaičiaus kitimas </a:t>
            </a:r>
            <a:br>
              <a:rPr lang="lt-LT" sz="3200" b="1" dirty="0" smtClean="0">
                <a:solidFill>
                  <a:schemeClr val="accent1"/>
                </a:solidFill>
              </a:rPr>
            </a:br>
            <a:r>
              <a:rPr lang="lt-LT" sz="2000" b="1" dirty="0" smtClean="0">
                <a:solidFill>
                  <a:schemeClr val="accent1"/>
                </a:solidFill>
              </a:rPr>
              <a:t>2019-2020 m. (1-9 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65210"/>
              </p:ext>
            </p:extLst>
          </p:nvPr>
        </p:nvGraphicFramePr>
        <p:xfrm>
          <a:off x="7577138" y="1736725"/>
          <a:ext cx="4614862" cy="304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6690808"/>
              </p:ext>
            </p:extLst>
          </p:nvPr>
        </p:nvGraphicFramePr>
        <p:xfrm>
          <a:off x="449263" y="1708150"/>
          <a:ext cx="7989887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Oval 3"/>
          <p:cNvSpPr/>
          <p:nvPr/>
        </p:nvSpPr>
        <p:spPr>
          <a:xfrm>
            <a:off x="1266825" y="4565650"/>
            <a:ext cx="1724025" cy="2936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-35,6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3" name="Oval 3"/>
          <p:cNvSpPr/>
          <p:nvPr/>
        </p:nvSpPr>
        <p:spPr>
          <a:xfrm>
            <a:off x="3630613" y="4565650"/>
            <a:ext cx="1500187" cy="309563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-13,8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4" name="Oval 3"/>
          <p:cNvSpPr/>
          <p:nvPr/>
        </p:nvSpPr>
        <p:spPr>
          <a:xfrm>
            <a:off x="5818188" y="4565650"/>
            <a:ext cx="1614487" cy="3190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-72,5 </a:t>
            </a:r>
            <a:r>
              <a:rPr lang="en-US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14325" y="379413"/>
            <a:ext cx="11620500" cy="10810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  <a:t>TURISTŲ IŠ UŽSIENIO SKAIČIAUS KITIMAS </a:t>
            </a:r>
            <a:b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2019-2020 M. (1-9 MĖN.)</a:t>
            </a:r>
          </a:p>
        </p:txBody>
      </p:sp>
      <p:graphicFrame>
        <p:nvGraphicFramePr>
          <p:cNvPr id="9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0489509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7" name="TextBox 1"/>
          <p:cNvSpPr>
            <a:spLocks noChangeArrowheads="1"/>
          </p:cNvSpPr>
          <p:nvPr/>
        </p:nvSpPr>
        <p:spPr bwMode="auto">
          <a:xfrm>
            <a:off x="4990844" y="2163103"/>
            <a:ext cx="1228172" cy="398463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-72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8" name="TextBox 1"/>
          <p:cNvSpPr>
            <a:spLocks noChangeArrowheads="1"/>
          </p:cNvSpPr>
          <p:nvPr/>
        </p:nvSpPr>
        <p:spPr bwMode="auto">
          <a:xfrm>
            <a:off x="5232390" y="1518579"/>
            <a:ext cx="1346238" cy="3937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lt-LT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-49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,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1"/>
          <p:cNvSpPr>
            <a:spLocks noChangeArrowheads="1"/>
          </p:cNvSpPr>
          <p:nvPr/>
        </p:nvSpPr>
        <p:spPr bwMode="auto">
          <a:xfrm>
            <a:off x="4525612" y="2767577"/>
            <a:ext cx="1314450" cy="3905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lt-LT" sz="1600" b="1" dirty="0">
                <a:solidFill>
                  <a:srgbClr val="C62324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-75,8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1"/>
          <p:cNvSpPr>
            <a:spLocks noChangeArrowheads="1"/>
          </p:cNvSpPr>
          <p:nvPr/>
        </p:nvSpPr>
        <p:spPr bwMode="auto">
          <a:xfrm>
            <a:off x="3643341" y="3348173"/>
            <a:ext cx="1197808" cy="4286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-68,7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201" name="TextBox 1"/>
          <p:cNvSpPr>
            <a:spLocks noChangeArrowheads="1"/>
          </p:cNvSpPr>
          <p:nvPr/>
        </p:nvSpPr>
        <p:spPr bwMode="auto">
          <a:xfrm>
            <a:off x="2681167" y="5179060"/>
            <a:ext cx="1210204" cy="392642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-97,2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85825" y="515938"/>
            <a:ext cx="10366375" cy="11033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  <a:t>NAKVYNIŲ SKAIČIAUS KITIMAS </a:t>
            </a:r>
            <a:b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2019-2020 </a:t>
            </a:r>
            <a:r>
              <a:rPr lang="lt-LT" altLang="lt-LT" sz="2000" b="1" cap="none" dirty="0">
                <a:ln>
                  <a:noFill/>
                </a:ln>
                <a:solidFill>
                  <a:schemeClr val="accent1"/>
                </a:solidFill>
              </a:rPr>
              <a:t>M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. (1-9 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8870408"/>
              </p:ext>
            </p:extLst>
          </p:nvPr>
        </p:nvGraphicFramePr>
        <p:xfrm>
          <a:off x="7577138" y="1736725"/>
          <a:ext cx="4614862" cy="304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1148717"/>
              </p:ext>
            </p:extLst>
          </p:nvPr>
        </p:nvGraphicFramePr>
        <p:xfrm>
          <a:off x="449263" y="1708150"/>
          <a:ext cx="7989887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Oval 3"/>
          <p:cNvSpPr/>
          <p:nvPr/>
        </p:nvSpPr>
        <p:spPr>
          <a:xfrm>
            <a:off x="1266825" y="4565650"/>
            <a:ext cx="1724025" cy="2936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-51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3" name="Oval 3"/>
          <p:cNvSpPr/>
          <p:nvPr/>
        </p:nvSpPr>
        <p:spPr>
          <a:xfrm>
            <a:off x="3630613" y="4565650"/>
            <a:ext cx="1500187" cy="309563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-18,9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4" name="Oval 3"/>
          <p:cNvSpPr/>
          <p:nvPr/>
        </p:nvSpPr>
        <p:spPr>
          <a:xfrm>
            <a:off x="5818188" y="4565650"/>
            <a:ext cx="1614487" cy="3190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-79,5 </a:t>
            </a:r>
            <a:r>
              <a:rPr lang="en-US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384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14325" y="379413"/>
            <a:ext cx="11620500" cy="10810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  <a:t>NAKVYNI</a:t>
            </a:r>
            <a: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  <a:t>Ų SKAIČIAUS KITIMAS </a:t>
            </a:r>
            <a:b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2019-2020 M. (1-9 MĖN.)</a:t>
            </a:r>
          </a:p>
        </p:txBody>
      </p:sp>
      <p:graphicFrame>
        <p:nvGraphicFramePr>
          <p:cNvPr id="9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4264152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7" name="TextBox 1"/>
          <p:cNvSpPr>
            <a:spLocks noChangeArrowheads="1"/>
          </p:cNvSpPr>
          <p:nvPr/>
        </p:nvSpPr>
        <p:spPr bwMode="auto">
          <a:xfrm>
            <a:off x="4126502" y="2176165"/>
            <a:ext cx="1257300" cy="398463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-75,6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8" name="TextBox 1"/>
          <p:cNvSpPr>
            <a:spLocks noChangeArrowheads="1"/>
          </p:cNvSpPr>
          <p:nvPr/>
        </p:nvSpPr>
        <p:spPr bwMode="auto">
          <a:xfrm>
            <a:off x="4304180" y="1543927"/>
            <a:ext cx="1276079" cy="39591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lt-LT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-66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1"/>
          <p:cNvSpPr>
            <a:spLocks noChangeArrowheads="1"/>
          </p:cNvSpPr>
          <p:nvPr/>
        </p:nvSpPr>
        <p:spPr bwMode="auto">
          <a:xfrm>
            <a:off x="4469507" y="2844301"/>
            <a:ext cx="1318972" cy="3905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lt-LT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-41,7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1"/>
          <p:cNvSpPr>
            <a:spLocks noChangeArrowheads="1"/>
          </p:cNvSpPr>
          <p:nvPr/>
        </p:nvSpPr>
        <p:spPr bwMode="auto">
          <a:xfrm>
            <a:off x="5358663" y="3490207"/>
            <a:ext cx="1275907" cy="3905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-70,2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201" name="TextBox 1"/>
          <p:cNvSpPr>
            <a:spLocks noChangeArrowheads="1"/>
          </p:cNvSpPr>
          <p:nvPr/>
        </p:nvSpPr>
        <p:spPr bwMode="auto">
          <a:xfrm>
            <a:off x="2853514" y="5193446"/>
            <a:ext cx="1078406" cy="392642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-98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lis">
  <a:themeElements>
    <a:clrScheme name="Dalis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alis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i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1354</TotalTime>
  <Words>152</Words>
  <Application>Microsoft Office PowerPoint</Application>
  <PresentationFormat>Plačiaekranė</PresentationFormat>
  <Paragraphs>46</Paragraphs>
  <Slides>6</Slides>
  <Notes>6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Dalis</vt:lpstr>
      <vt:lpstr>2019–2020 m. (1-9 mėn.) TURIZMO STATISTIKA*</vt:lpstr>
      <vt:lpstr>Turistų skaičius 2019-2020 m. (1-9 mėn.) </vt:lpstr>
      <vt:lpstr>Turistų skaičiaus kitimas  2019-2020 m. (1-9 mėn.)</vt:lpstr>
      <vt:lpstr>TURISTŲ IŠ UŽSIENIO SKAIČIAUS KITIMAS  2019-2020 M. (1-9 MĖN.)</vt:lpstr>
      <vt:lpstr>NAKVYNIŲ SKAIČIAUS KITIMAS  2019-2020 M. (1-9 MĖN.)</vt:lpstr>
      <vt:lpstr>NAKVYNIŲ SKAIČIAUS KITIMAS  2019-2020 M. (1-9 MĖN.)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2017–2018 m. (1-9 mėn.) TURIZMO STATISTIKA*</dc:title>
  <dc:creator>useris</dc:creator>
  <cp:lastModifiedBy>user</cp:lastModifiedBy>
  <cp:revision>119</cp:revision>
  <dcterms:created xsi:type="dcterms:W3CDTF">2018-11-23T10:41:33Z</dcterms:created>
  <dcterms:modified xsi:type="dcterms:W3CDTF">2020-12-16T09:17:11Z</dcterms:modified>
</cp:coreProperties>
</file>