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5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56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-576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Office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t-LT"/>
  <c:style val="5"/>
  <c:chart>
    <c:autoTitleDeleted val="1"/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1803729028264603E-2"/>
          <c:y val="0.1427115116990782"/>
          <c:w val="0.96609848343798299"/>
          <c:h val="0.60248997174213748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dLbls>
            <c:spPr>
              <a:noFill/>
              <a:ln w="26206">
                <a:noFill/>
              </a:ln>
            </c:spPr>
            <c:txPr>
              <a:bodyPr rot="-5400000" spcFirstLastPara="1" vertOverflow="ellipsis" wrap="square" anchor="ctr" anchorCtr="1"/>
              <a:lstStyle/>
              <a:p>
                <a:pPr>
                  <a:defRPr sz="1651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Sheet1!$A$2:$A$22</c:f>
              <c:strCache>
                <c:ptCount val="2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 1-9 mėn.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40000</c:v>
                </c:pt>
                <c:pt idx="1">
                  <c:v>53265</c:v>
                </c:pt>
                <c:pt idx="2">
                  <c:v>49165</c:v>
                </c:pt>
                <c:pt idx="3">
                  <c:v>88890</c:v>
                </c:pt>
                <c:pt idx="4">
                  <c:v>123324</c:v>
                </c:pt>
                <c:pt idx="5">
                  <c:v>145988</c:v>
                </c:pt>
                <c:pt idx="6">
                  <c:v>190432</c:v>
                </c:pt>
                <c:pt idx="7">
                  <c:v>197824</c:v>
                </c:pt>
                <c:pt idx="8">
                  <c:v>171505</c:v>
                </c:pt>
                <c:pt idx="9">
                  <c:v>203062</c:v>
                </c:pt>
                <c:pt idx="10">
                  <c:v>236117</c:v>
                </c:pt>
                <c:pt idx="11">
                  <c:v>261273</c:v>
                </c:pt>
                <c:pt idx="12">
                  <c:v>272633</c:v>
                </c:pt>
                <c:pt idx="13">
                  <c:v>283788</c:v>
                </c:pt>
                <c:pt idx="14">
                  <c:v>296278</c:v>
                </c:pt>
                <c:pt idx="15">
                  <c:v>327749</c:v>
                </c:pt>
                <c:pt idx="16">
                  <c:v>329651</c:v>
                </c:pt>
                <c:pt idx="17">
                  <c:v>336712</c:v>
                </c:pt>
                <c:pt idx="18">
                  <c:v>371009</c:v>
                </c:pt>
                <c:pt idx="19">
                  <c:v>224990</c:v>
                </c:pt>
                <c:pt idx="20">
                  <c:v>155133</c:v>
                </c:pt>
              </c:numCache>
            </c:numRef>
          </c:val>
        </c:ser>
        <c:dLbls>
          <c:showVal val="1"/>
        </c:dLbls>
        <c:shape val="cylinder"/>
        <c:axId val="54928896"/>
        <c:axId val="54930432"/>
        <c:axId val="0"/>
      </c:bar3DChart>
      <c:catAx>
        <c:axId val="549288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3103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1651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4930432"/>
        <c:crosses val="autoZero"/>
        <c:auto val="1"/>
        <c:lblAlgn val="ctr"/>
        <c:lblOffset val="100"/>
      </c:catAx>
      <c:valAx>
        <c:axId val="54930432"/>
        <c:scaling>
          <c:orientation val="minMax"/>
        </c:scaling>
        <c:axPos val="l"/>
        <c:numFmt formatCode="General" sourceLinked="1"/>
        <c:majorTickMark val="none"/>
        <c:tickLblPos val="none"/>
        <c:spPr>
          <a:ln w="982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51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4928896"/>
        <c:crosses val="autoZero"/>
        <c:crossBetween val="between"/>
      </c:valAx>
      <c:spPr>
        <a:noFill/>
        <a:ln w="25371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651" b="1"/>
      </a:pPr>
      <a:endParaRPr lang="lt-L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lt-LT"/>
  <c:style val="29"/>
  <c:chart>
    <c:title>
      <c:tx>
        <c:rich>
          <a:bodyPr/>
          <a:lstStyle/>
          <a:p>
            <a:pPr algn="ctr">
              <a:defRPr sz="1405">
                <a:solidFill>
                  <a:schemeClr val="accent1"/>
                </a:solidFill>
              </a:defRPr>
            </a:pPr>
            <a:r>
              <a:rPr lang="lt-LT" sz="1405" dirty="0">
                <a:solidFill>
                  <a:schemeClr val="accent1"/>
                </a:solidFill>
              </a:rPr>
              <a:t>Turistų skaičiaus pasiskirstymas </a:t>
            </a:r>
            <a:r>
              <a:rPr lang="en-US" sz="1405" dirty="0" smtClean="0">
                <a:solidFill>
                  <a:schemeClr val="accent1"/>
                </a:solidFill>
              </a:rPr>
              <a:t>
</a:t>
            </a:r>
            <a:r>
              <a:rPr lang="lt-LT" sz="1405" dirty="0" smtClean="0">
                <a:solidFill>
                  <a:schemeClr val="accent1"/>
                </a:solidFill>
              </a:rPr>
              <a:t>2020 - </a:t>
            </a:r>
            <a:r>
              <a:rPr lang="en-US" sz="1405" dirty="0" smtClean="0">
                <a:solidFill>
                  <a:schemeClr val="accent1"/>
                </a:solidFill>
              </a:rPr>
              <a:t>2</a:t>
            </a:r>
            <a:r>
              <a:rPr lang="lt-LT" sz="1405" dirty="0" smtClean="0">
                <a:solidFill>
                  <a:schemeClr val="accent1"/>
                </a:solidFill>
              </a:rPr>
              <a:t>0</a:t>
            </a:r>
            <a:r>
              <a:rPr lang="lt-LT" sz="1405" baseline="0" dirty="0" smtClean="0">
                <a:solidFill>
                  <a:schemeClr val="accent1"/>
                </a:solidFill>
              </a:rPr>
              <a:t>21</a:t>
            </a:r>
            <a:r>
              <a:rPr lang="en-US" sz="1405" dirty="0" smtClean="0">
                <a:solidFill>
                  <a:schemeClr val="accent1"/>
                </a:solidFill>
              </a:rPr>
              <a:t> </a:t>
            </a:r>
            <a:r>
              <a:rPr lang="lt-LT" sz="1405" dirty="0" smtClean="0">
                <a:solidFill>
                  <a:schemeClr val="accent1"/>
                </a:solidFill>
              </a:rPr>
              <a:t>m. (1-9 mėn.)</a:t>
            </a:r>
            <a:endParaRPr lang="en-US" sz="1400" dirty="0">
              <a:solidFill>
                <a:schemeClr val="accent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8.2789691219369008E-2"/>
          <c:y val="6.864762342663373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2019 m.</c:v>
                </c:pt>
              </c:strCache>
            </c:strRef>
          </c:tx>
          <c:explosion val="19"/>
          <c:dPt>
            <c:idx val="0"/>
            <c:explosion val="14"/>
          </c:dPt>
          <c:dLbls>
            <c:dLbl>
              <c:idx val="0"/>
              <c:layout>
                <c:manualLayout>
                  <c:x val="4.6142224837925815E-2"/>
                  <c:y val="-0.49109291995434878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lt-LT"/>
                </a:p>
              </c:txPr>
              <c:dLblPos val="bestFi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5900583809440021E-2"/>
                  <c:y val="0.2026602514101796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lt-LT"/>
                </a:p>
              </c:txPr>
              <c:dLblPos val="bestFi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88">
                <a:noFill/>
              </a:ln>
            </c:spPr>
            <c:dLblPos val="bestFit"/>
            <c:showVal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143933</c:v>
                </c:pt>
                <c:pt idx="1">
                  <c:v>11200</c:v>
                </c:pt>
              </c:numCache>
            </c:numRef>
          </c:val>
        </c:ser>
        <c:dLbls>
          <c:showVal val="1"/>
        </c:dLbls>
      </c:pie3DChart>
      <c:spPr>
        <a:noFill/>
        <a:ln w="25328">
          <a:noFill/>
        </a:ln>
      </c:spPr>
    </c:plotArea>
    <c:plotVisOnly val="1"/>
    <c:dispBlanksAs val="zero"/>
  </c:chart>
  <c:spPr>
    <a:ln>
      <a:noFill/>
    </a:ln>
  </c:spPr>
  <c:txPr>
    <a:bodyPr/>
    <a:lstStyle/>
    <a:p>
      <a:pPr>
        <a:defRPr sz="1405" b="1"/>
      </a:pPr>
      <a:endParaRPr lang="lt-LT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t-LT"/>
  <c:style val="5"/>
  <c:chart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16"/>
          <c:w val="0.97009569377990601"/>
          <c:h val="0.5874439461883405"/>
        </c:manualLayout>
      </c:layout>
      <c:bar3DChart>
        <c:barDir val="col"/>
        <c:grouping val="clustered"/>
        <c:ser>
          <c:idx val="0"/>
          <c:order val="0"/>
          <c:tx>
            <c:strRef>
              <c:f>Lapas1!$B$1</c:f>
              <c:strCache>
                <c:ptCount val="1"/>
                <c:pt idx="0">
                  <c:v>2020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8.1713781202921616E-3"/>
                  <c:y val="-1.8775929045847833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6342756240584492E-3"/>
                  <c:y val="-1.8337782022772645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178748</c:v>
                </c:pt>
                <c:pt idx="1">
                  <c:v>150436</c:v>
                </c:pt>
                <c:pt idx="2">
                  <c:v>28312</c:v>
                </c:pt>
              </c:numCache>
            </c:numRef>
          </c:val>
          <c:shape val="cylinder"/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2021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dLbls>
            <c:dLbl>
              <c:idx val="0"/>
              <c:layout>
                <c:manualLayout>
                  <c:x val="3.2685512481169049E-2"/>
                  <c:y val="-3.6821765824165693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52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155133</c:v>
                </c:pt>
                <c:pt idx="1">
                  <c:v>143933</c:v>
                </c:pt>
                <c:pt idx="2">
                  <c:v>11200</c:v>
                </c:pt>
              </c:numCache>
            </c:numRef>
          </c:val>
          <c:shape val="cylinder"/>
        </c:ser>
        <c:dLbls>
          <c:showVal val="1"/>
        </c:dLbls>
        <c:shape val="box"/>
        <c:axId val="120857344"/>
        <c:axId val="120858880"/>
        <c:axId val="0"/>
      </c:bar3DChart>
      <c:catAx>
        <c:axId val="12085734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20858880"/>
        <c:crosses val="autoZero"/>
        <c:auto val="1"/>
        <c:lblAlgn val="ctr"/>
        <c:lblOffset val="100"/>
      </c:catAx>
      <c:valAx>
        <c:axId val="120858880"/>
        <c:scaling>
          <c:orientation val="minMax"/>
        </c:scaling>
        <c:delete val="1"/>
        <c:axPos val="l"/>
        <c:numFmt formatCode="General" sourceLinked="1"/>
        <c:tickLblPos val="none"/>
        <c:crossAx val="120857344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780" b="1"/>
      </a:pPr>
      <a:endParaRPr lang="lt-LT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t-LT"/>
  <c:style val="5"/>
  <c:chart>
    <c:plotArea>
      <c:layout>
        <c:manualLayout>
          <c:layoutTarget val="inner"/>
          <c:xMode val="edge"/>
          <c:yMode val="edge"/>
          <c:x val="0.15494505494505526"/>
          <c:y val="3.6960985626283402E-2"/>
          <c:w val="0.82967032967032972"/>
          <c:h val="0.89117043121149964"/>
        </c:manualLayout>
      </c:layout>
      <c:barChart>
        <c:barDir val="bar"/>
        <c:grouping val="clustered"/>
        <c:ser>
          <c:idx val="0"/>
          <c:order val="0"/>
          <c:tx>
            <c:strRef>
              <c:f>Lapas1!$B$1</c:f>
              <c:strCache>
                <c:ptCount val="1"/>
                <c:pt idx="0">
                  <c:v>2020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Baltarusija</c:v>
                </c:pt>
                <c:pt idx="6">
                  <c:v>Lenkija</c:v>
                </c:pt>
                <c:pt idx="7">
                  <c:v>Rusija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2686</c:v>
                </c:pt>
                <c:pt idx="1">
                  <c:v>2330</c:v>
                </c:pt>
                <c:pt idx="2">
                  <c:v>231</c:v>
                </c:pt>
                <c:pt idx="3">
                  <c:v>2481</c:v>
                </c:pt>
                <c:pt idx="4">
                  <c:v>6928</c:v>
                </c:pt>
                <c:pt idx="5">
                  <c:v>2447</c:v>
                </c:pt>
                <c:pt idx="6">
                  <c:v>6318</c:v>
                </c:pt>
                <c:pt idx="7">
                  <c:v>4891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dLbls>
            <c:dLbl>
              <c:idx val="7"/>
              <c:layout>
                <c:manualLayout>
                  <c:x val="-1.8810113439937334E-16"/>
                  <c:y val="-6.4469806642028148E-18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Baltarusija</c:v>
                </c:pt>
                <c:pt idx="6">
                  <c:v>Lenkija</c:v>
                </c:pt>
                <c:pt idx="7">
                  <c:v>Rusija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2269</c:v>
                </c:pt>
                <c:pt idx="1">
                  <c:v>500</c:v>
                </c:pt>
                <c:pt idx="2">
                  <c:v>992</c:v>
                </c:pt>
                <c:pt idx="3">
                  <c:v>1644</c:v>
                </c:pt>
                <c:pt idx="4">
                  <c:v>2004</c:v>
                </c:pt>
                <c:pt idx="5">
                  <c:v>141</c:v>
                </c:pt>
                <c:pt idx="6">
                  <c:v>3462</c:v>
                </c:pt>
                <c:pt idx="7">
                  <c:v>188</c:v>
                </c:pt>
              </c:numCache>
            </c:numRef>
          </c:val>
        </c:ser>
        <c:dLbls>
          <c:showVal val="1"/>
        </c:dLbls>
        <c:gapWidth val="85"/>
        <c:overlap val="-45"/>
        <c:axId val="120921088"/>
        <c:axId val="112308992"/>
      </c:barChart>
      <c:catAx>
        <c:axId val="120921088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2308992"/>
        <c:crosses val="autoZero"/>
        <c:auto val="1"/>
        <c:lblAlgn val="ctr"/>
        <c:lblOffset val="100"/>
      </c:catAx>
      <c:valAx>
        <c:axId val="112308992"/>
        <c:scaling>
          <c:orientation val="minMax"/>
          <c:max val="7500"/>
          <c:min val="0"/>
        </c:scaling>
        <c:axPos val="b"/>
        <c:numFmt formatCode="General" sourceLinked="1"/>
        <c:tickLblPos val="none"/>
        <c:spPr>
          <a:ln>
            <a:noFill/>
          </a:ln>
        </c:spPr>
        <c:crossAx val="120921088"/>
        <c:crossesAt val="1"/>
        <c:crossBetween val="between"/>
      </c:valAx>
      <c:spPr>
        <a:noFill/>
        <a:ln w="29709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</c:legendEntry>
      <c:layout>
        <c:manualLayout>
          <c:xMode val="edge"/>
          <c:yMode val="edge"/>
          <c:x val="0.83186813186813191"/>
          <c:y val="0.84394250513347147"/>
          <c:w val="0.16703296703296724"/>
          <c:h val="5.9548254620123309E-2"/>
        </c:manualLayout>
      </c:layout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zero"/>
  </c:chart>
  <c:spPr>
    <a:noFill/>
    <a:ln>
      <a:noFill/>
    </a:ln>
  </c:spPr>
  <c:txPr>
    <a:bodyPr/>
    <a:lstStyle/>
    <a:p>
      <a:pPr>
        <a:defRPr/>
      </a:pPr>
      <a:endParaRPr lang="lt-LT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lt-LT"/>
  <c:style val="29"/>
  <c:chart>
    <c:title>
      <c:tx>
        <c:rich>
          <a:bodyPr/>
          <a:lstStyle/>
          <a:p>
            <a:pPr algn="ctr">
              <a:defRPr sz="1405">
                <a:solidFill>
                  <a:schemeClr val="accent1"/>
                </a:solidFill>
              </a:defRPr>
            </a:pPr>
            <a:r>
              <a:rPr lang="lt-LT" sz="1405" dirty="0" smtClean="0">
                <a:solidFill>
                  <a:schemeClr val="accent1"/>
                </a:solidFill>
              </a:rPr>
              <a:t>Nakvynių skaičiaus pasiskirstymas </a:t>
            </a:r>
          </a:p>
          <a:p>
            <a:pPr algn="ctr">
              <a:defRPr sz="1405">
                <a:solidFill>
                  <a:schemeClr val="accent1"/>
                </a:solidFill>
              </a:defRPr>
            </a:pPr>
            <a:r>
              <a:rPr lang="lt-LT" sz="1405" dirty="0" smtClean="0">
                <a:solidFill>
                  <a:schemeClr val="accent1"/>
                </a:solidFill>
              </a:rPr>
              <a:t>2020 - 2021 m. (</a:t>
            </a:r>
            <a:r>
              <a:rPr lang="lt-LT" sz="1405" dirty="0" smtClean="0">
                <a:solidFill>
                  <a:schemeClr val="accent1"/>
                </a:solidFill>
              </a:rPr>
              <a:t>1-9 </a:t>
            </a:r>
            <a:r>
              <a:rPr lang="lt-LT" sz="1405" dirty="0" smtClean="0">
                <a:solidFill>
                  <a:schemeClr val="accent1"/>
                </a:solidFill>
              </a:rPr>
              <a:t>mėn.)</a:t>
            </a: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8.5541669501710008E-2"/>
          <c:y val="6.0305600486070664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2019 m.</c:v>
                </c:pt>
              </c:strCache>
            </c:strRef>
          </c:tx>
          <c:explosion val="19"/>
          <c:dPt>
            <c:idx val="0"/>
            <c:explosion val="14"/>
          </c:dPt>
          <c:dLbls>
            <c:dLbl>
              <c:idx val="0"/>
              <c:layout>
                <c:manualLayout>
                  <c:x val="2.1374420296858283E-2"/>
                  <c:y val="-0.17826705968323303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lt-LT"/>
                </a:p>
              </c:txPr>
              <c:dLblPos val="bestFi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6446489624175107E-3"/>
                  <c:y val="0.21517328582102418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lt-LT"/>
                </a:p>
              </c:txPr>
              <c:dLblPos val="bestFit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88">
                <a:noFill/>
              </a:ln>
            </c:spPr>
            <c:dLblPos val="bestFit"/>
            <c:showVal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380528</c:v>
                </c:pt>
                <c:pt idx="1">
                  <c:v>49334</c:v>
                </c:pt>
              </c:numCache>
            </c:numRef>
          </c:val>
        </c:ser>
        <c:dLbls>
          <c:showVal val="1"/>
        </c:dLbls>
      </c:pie3DChart>
      <c:spPr>
        <a:noFill/>
        <a:ln w="25328">
          <a:noFill/>
        </a:ln>
      </c:spPr>
    </c:plotArea>
    <c:plotVisOnly val="1"/>
    <c:dispBlanksAs val="zero"/>
  </c:chart>
  <c:spPr>
    <a:ln>
      <a:noFill/>
    </a:ln>
  </c:spPr>
  <c:txPr>
    <a:bodyPr/>
    <a:lstStyle/>
    <a:p>
      <a:pPr>
        <a:defRPr sz="1405" b="1"/>
      </a:pPr>
      <a:endParaRPr lang="lt-LT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lt-LT"/>
  <c:style val="5"/>
  <c:chart>
    <c:view3D>
      <c:depthPercent val="100"/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16"/>
          <c:w val="0.97009569377990601"/>
          <c:h val="0.5874439461883405"/>
        </c:manualLayout>
      </c:layout>
      <c:bar3DChart>
        <c:barDir val="col"/>
        <c:grouping val="clustered"/>
        <c:ser>
          <c:idx val="0"/>
          <c:order val="0"/>
          <c:tx>
            <c:strRef>
              <c:f>Lapas1!$B$1</c:f>
              <c:strCache>
                <c:ptCount val="1"/>
                <c:pt idx="0">
                  <c:v>2020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8.1713781202921616E-3"/>
                  <c:y val="-1.8775929045847833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6342756240584492E-3"/>
                  <c:y val="-1.8337782022772645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481716</c:v>
                </c:pt>
                <c:pt idx="1">
                  <c:v>374897</c:v>
                </c:pt>
                <c:pt idx="2">
                  <c:v>106819</c:v>
                </c:pt>
              </c:numCache>
            </c:numRef>
          </c:val>
          <c:shape val="cylinder"/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2021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dLbls>
            <c:dLbl>
              <c:idx val="0"/>
              <c:layout>
                <c:manualLayout>
                  <c:x val="3.2685512481169049E-2"/>
                  <c:y val="-3.6821765824165693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52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429862</c:v>
                </c:pt>
                <c:pt idx="1">
                  <c:v>380528</c:v>
                </c:pt>
                <c:pt idx="2">
                  <c:v>49334</c:v>
                </c:pt>
              </c:numCache>
            </c:numRef>
          </c:val>
          <c:shape val="cylinder"/>
        </c:ser>
        <c:dLbls>
          <c:showVal val="1"/>
        </c:dLbls>
        <c:shape val="box"/>
        <c:axId val="121159040"/>
        <c:axId val="121316480"/>
        <c:axId val="0"/>
      </c:bar3DChart>
      <c:catAx>
        <c:axId val="12115904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21316480"/>
        <c:crosses val="autoZero"/>
        <c:auto val="1"/>
        <c:lblAlgn val="ctr"/>
        <c:lblOffset val="100"/>
      </c:catAx>
      <c:valAx>
        <c:axId val="121316480"/>
        <c:scaling>
          <c:orientation val="minMax"/>
        </c:scaling>
        <c:delete val="1"/>
        <c:axPos val="l"/>
        <c:numFmt formatCode="General" sourceLinked="1"/>
        <c:tickLblPos val="none"/>
        <c:crossAx val="121159040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780" b="1"/>
      </a:pPr>
      <a:endParaRPr lang="lt-LT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lt-LT"/>
  <c:style val="5"/>
  <c:chart>
    <c:plotArea>
      <c:layout>
        <c:manualLayout>
          <c:layoutTarget val="inner"/>
          <c:xMode val="edge"/>
          <c:yMode val="edge"/>
          <c:x val="0.15843747994830099"/>
          <c:y val="3.6960961071454856E-2"/>
          <c:w val="0.82967032967032972"/>
          <c:h val="0.89117043121149964"/>
        </c:manualLayout>
      </c:layout>
      <c:barChart>
        <c:barDir val="bar"/>
        <c:grouping val="clustered"/>
        <c:ser>
          <c:idx val="0"/>
          <c:order val="0"/>
          <c:tx>
            <c:strRef>
              <c:f>Lapas1!$B$1</c:f>
              <c:strCache>
                <c:ptCount val="1"/>
                <c:pt idx="0">
                  <c:v>2020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Latvija</c:v>
                </c:pt>
                <c:pt idx="4">
                  <c:v>Lenkija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9746</c:v>
                </c:pt>
                <c:pt idx="1">
                  <c:v>7940</c:v>
                </c:pt>
                <c:pt idx="2">
                  <c:v>1629</c:v>
                </c:pt>
                <c:pt idx="3">
                  <c:v>18420</c:v>
                </c:pt>
                <c:pt idx="4">
                  <c:v>14293</c:v>
                </c:pt>
                <c:pt idx="5">
                  <c:v>25554</c:v>
                </c:pt>
                <c:pt idx="6">
                  <c:v>22508</c:v>
                </c:pt>
                <c:pt idx="7">
                  <c:v>6729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dLbls>
            <c:dLbl>
              <c:idx val="7"/>
              <c:layout>
                <c:manualLayout>
                  <c:x val="-1.8810113439937374E-16"/>
                  <c:y val="-6.4469806642028287E-18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Latvija</c:v>
                </c:pt>
                <c:pt idx="4">
                  <c:v>Lenkija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7730</c:v>
                </c:pt>
                <c:pt idx="1">
                  <c:v>2619</c:v>
                </c:pt>
                <c:pt idx="2">
                  <c:v>9707</c:v>
                </c:pt>
                <c:pt idx="3">
                  <c:v>5853</c:v>
                </c:pt>
                <c:pt idx="4">
                  <c:v>8626</c:v>
                </c:pt>
                <c:pt idx="5">
                  <c:v>13240</c:v>
                </c:pt>
                <c:pt idx="6">
                  <c:v>978</c:v>
                </c:pt>
                <c:pt idx="7">
                  <c:v>581</c:v>
                </c:pt>
              </c:numCache>
            </c:numRef>
          </c:val>
        </c:ser>
        <c:dLbls>
          <c:showVal val="1"/>
        </c:dLbls>
        <c:gapWidth val="85"/>
        <c:overlap val="-45"/>
        <c:axId val="121206656"/>
        <c:axId val="121208192"/>
      </c:barChart>
      <c:catAx>
        <c:axId val="121206656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21208192"/>
        <c:crosses val="autoZero"/>
        <c:auto val="1"/>
        <c:lblAlgn val="ctr"/>
        <c:lblOffset val="100"/>
      </c:catAx>
      <c:valAx>
        <c:axId val="121208192"/>
        <c:scaling>
          <c:orientation val="minMax"/>
          <c:max val="57000"/>
          <c:min val="0"/>
        </c:scaling>
        <c:axPos val="b"/>
        <c:numFmt formatCode="General" sourceLinked="1"/>
        <c:tickLblPos val="none"/>
        <c:spPr>
          <a:ln>
            <a:noFill/>
          </a:ln>
        </c:spPr>
        <c:crossAx val="121206656"/>
        <c:crosses val="autoZero"/>
        <c:crossBetween val="between"/>
      </c:valAx>
      <c:spPr>
        <a:noFill/>
        <a:ln w="29709">
          <a:noFill/>
        </a:ln>
      </c:spPr>
    </c:plotArea>
    <c:legend>
      <c:legendPos val="r"/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</c:legendEntry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</c:legendEntry>
      <c:layout>
        <c:manualLayout>
          <c:xMode val="edge"/>
          <c:yMode val="edge"/>
          <c:x val="0.83186813186813191"/>
          <c:y val="0.8439425051334718"/>
          <c:w val="0.16703296703296724"/>
          <c:h val="5.954825462012333E-2"/>
        </c:manualLayout>
      </c:layout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zero"/>
  </c:chart>
  <c:spPr>
    <a:noFill/>
    <a:ln>
      <a:noFill/>
    </a:ln>
  </c:spPr>
  <c:txPr>
    <a:bodyPr/>
    <a:lstStyle/>
    <a:p>
      <a:pPr>
        <a:defRPr/>
      </a:pPr>
      <a:endParaRPr lang="lt-LT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0.56576</cdr:x>
      <cdr:y>0.45678</cdr:y>
    </cdr:from>
    <cdr:to>
      <cdr:x>0.87284</cdr:x>
      <cdr:y>0.66276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610902" y="1390812"/>
          <a:ext cx="1417132" cy="62717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</a:t>
          </a:r>
          <a:r>
            <a:rPr lang="lt-LT" sz="1200" b="1" dirty="0" smtClean="0">
              <a:solidFill>
                <a:sysClr val="windowText" lastClr="000000"/>
              </a:solidFill>
            </a:rPr>
            <a:t>Lietuvos </a:t>
          </a:r>
          <a:r>
            <a:rPr lang="lt-LT" sz="1200" b="1" dirty="0" smtClean="0">
              <a:solidFill>
                <a:schemeClr val="bg1"/>
              </a:solidFill>
            </a:rPr>
            <a:t>93</a:t>
          </a:r>
          <a:r>
            <a:rPr lang="en-US" sz="1200" b="1" dirty="0" smtClean="0">
              <a:solidFill>
                <a:schemeClr val="bg1"/>
              </a:solidFill>
            </a:rPr>
            <a:t>%</a:t>
          </a:r>
          <a:endParaRPr lang="lt-LT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0.1034</cdr:x>
      <cdr:y>0.37596</cdr:y>
    </cdr:from>
    <cdr:to>
      <cdr:x>0.4018</cdr:x>
      <cdr:y>0.55913</cdr:y>
    </cdr:to>
    <cdr:sp macro="" textlink="">
      <cdr:nvSpPr>
        <cdr:cNvPr id="3" name="Oval 2"/>
        <cdr:cNvSpPr/>
      </cdr:nvSpPr>
      <cdr:spPr>
        <a:xfrm xmlns:a="http://schemas.openxmlformats.org/drawingml/2006/main">
          <a:off x="477163" y="1144738"/>
          <a:ext cx="1377075" cy="557721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/>
            <a:t>I</a:t>
          </a:r>
          <a:r>
            <a:rPr lang="lt-LT" sz="1200" b="1" dirty="0" smtClean="0">
              <a:solidFill>
                <a:sysClr val="windowText" lastClr="000000"/>
              </a:solidFill>
            </a:rPr>
            <a:t>š užsienio</a:t>
          </a:r>
          <a:endParaRPr lang="lt-LT" sz="1200" b="1" dirty="0">
            <a:solidFill>
              <a:sysClr val="windowText" lastClr="000000"/>
            </a:solidFill>
          </a:endParaRPr>
        </a:p>
        <a:p xmlns:a="http://schemas.openxmlformats.org/drawingml/2006/main">
          <a:pPr algn="ctr"/>
          <a:r>
            <a:rPr lang="lt-LT" sz="1200" b="1" dirty="0" smtClean="0">
              <a:solidFill>
                <a:schemeClr val="bg1"/>
              </a:solidFill>
            </a:rPr>
            <a:t>7 </a:t>
          </a:r>
          <a:r>
            <a:rPr lang="en-US" sz="1200" b="1" dirty="0" smtClean="0">
              <a:solidFill>
                <a:schemeClr val="bg1"/>
              </a:solidFill>
            </a:rPr>
            <a:t>%</a:t>
          </a:r>
          <a:endParaRPr lang="lt-LT" sz="1200" b="1" dirty="0">
            <a:solidFill>
              <a:schemeClr val="bg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0.30892</cdr:x>
      <cdr:y>0.61332</cdr:y>
    </cdr:from>
    <cdr:to>
      <cdr:x>0.4139</cdr:x>
      <cdr:y>0.69433</cdr:y>
    </cdr:to>
    <cdr:sp macro="" textlink="">
      <cdr:nvSpPr>
        <cdr:cNvPr id="1025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370087" y="3333780"/>
          <a:ext cx="1145307" cy="440297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8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dirty="0">
              <a:solidFill>
                <a:schemeClr val="bg2">
                  <a:lumMod val="50000"/>
                </a:schemeClr>
              </a:solidFill>
              <a:latin typeface="Calibri"/>
            </a:rPr>
            <a:t>+</a:t>
          </a:r>
          <a:r>
            <a:rPr lang="lt-LT" sz="1600" b="1" dirty="0" smtClean="0">
              <a:solidFill>
                <a:schemeClr val="bg2">
                  <a:lumMod val="50000"/>
                </a:schemeClr>
              </a:solidFill>
              <a:latin typeface="Calibri"/>
            </a:rPr>
            <a:t>329,4</a:t>
          </a:r>
          <a:r>
            <a:rPr lang="en-US" sz="1600" b="1" i="0" u="none" strike="noStrike" baseline="0" dirty="0" smtClean="0">
              <a:solidFill>
                <a:schemeClr val="bg2">
                  <a:lumMod val="50000"/>
                </a:schemeClr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chemeClr val="bg2">
                <a:lumMod val="50000"/>
              </a:schemeClr>
            </a:solidFill>
            <a:latin typeface="Calibri"/>
          </a:endParaRPr>
        </a:p>
      </cdr:txBody>
    </cdr:sp>
  </cdr:relSizeAnchor>
  <cdr:relSizeAnchor xmlns:cdr="http://schemas.openxmlformats.org/drawingml/2006/chartDrawing">
    <cdr:from>
      <cdr:x>0.22592</cdr:x>
      <cdr:y>0.50021</cdr:y>
    </cdr:from>
    <cdr:to>
      <cdr:x>0.3267</cdr:x>
      <cdr:y>0.57321</cdr:y>
    </cdr:to>
    <cdr:sp macro="" textlink="">
      <cdr:nvSpPr>
        <cdr:cNvPr id="1026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64602" y="2718922"/>
          <a:ext cx="1099439" cy="396799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8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dirty="0" smtClean="0">
              <a:solidFill>
                <a:srgbClr val="FF0000"/>
              </a:solidFill>
              <a:latin typeface="Calibri"/>
            </a:rPr>
            <a:t>-33,7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rgbClr val="FF0000"/>
            </a:solidFill>
            <a:latin typeface="Calibri"/>
          </a:endParaRPr>
        </a:p>
      </cdr:txBody>
    </cdr:sp>
  </cdr:relSizeAnchor>
  <cdr:relSizeAnchor xmlns:cdr="http://schemas.openxmlformats.org/drawingml/2006/chartDrawing">
    <cdr:from>
      <cdr:x>0.29838</cdr:x>
      <cdr:y>0.83648</cdr:y>
    </cdr:from>
    <cdr:to>
      <cdr:x>0.38636</cdr:x>
      <cdr:y>0.91302</cdr:y>
    </cdr:to>
    <cdr:sp macro="" textlink="">
      <cdr:nvSpPr>
        <cdr:cNvPr id="1027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255142" y="4546768"/>
          <a:ext cx="959800" cy="416029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i="0" u="none" strike="noStrike" baseline="0" dirty="0" smtClean="0">
              <a:solidFill>
                <a:srgbClr val="FF0000"/>
              </a:solidFill>
              <a:latin typeface="Calibri"/>
            </a:rPr>
            <a:t>-</a:t>
          </a:r>
          <a:r>
            <a:rPr lang="lt-LT" sz="1600" b="1" dirty="0" smtClean="0">
              <a:solidFill>
                <a:srgbClr val="FF0000"/>
              </a:solidFill>
              <a:latin typeface="Calibri"/>
            </a:rPr>
            <a:t>15</a:t>
          </a:r>
          <a:r>
            <a:rPr lang="lt-LT" sz="1600" b="1" i="0" u="none" strike="noStrike" baseline="0" dirty="0" smtClean="0">
              <a:solidFill>
                <a:srgbClr val="FF0000"/>
              </a:solidFill>
              <a:latin typeface="Calibri"/>
            </a:rPr>
            <a:t>,5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rgbClr val="FF0000"/>
            </a:solidFill>
            <a:latin typeface="Calibri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0.56592</cdr:x>
      <cdr:y>0.43064</cdr:y>
    </cdr:from>
    <cdr:to>
      <cdr:x>0.873</cdr:x>
      <cdr:y>0.63662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611646" y="1311217"/>
          <a:ext cx="1417131" cy="62717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</a:t>
          </a:r>
          <a:r>
            <a:rPr lang="lt-LT" sz="1200" b="1" dirty="0" smtClean="0">
              <a:solidFill>
                <a:sysClr val="windowText" lastClr="000000"/>
              </a:solidFill>
            </a:rPr>
            <a:t>Lietuvos </a:t>
          </a:r>
          <a:r>
            <a:rPr lang="lt-LT" sz="1200" b="1" dirty="0" smtClean="0">
              <a:solidFill>
                <a:schemeClr val="bg1"/>
              </a:solidFill>
            </a:rPr>
            <a:t>89</a:t>
          </a:r>
          <a:r>
            <a:rPr lang="lt-LT" sz="1200" b="1" dirty="0" smtClean="0">
              <a:solidFill>
                <a:schemeClr val="bg1"/>
              </a:solidFill>
            </a:rPr>
            <a:t> </a:t>
          </a:r>
          <a:r>
            <a:rPr lang="en-US" sz="1200" b="1" dirty="0" smtClean="0">
              <a:solidFill>
                <a:schemeClr val="bg1"/>
              </a:solidFill>
            </a:rPr>
            <a:t>%</a:t>
          </a:r>
          <a:endParaRPr lang="lt-LT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0.13244</cdr:x>
      <cdr:y>0.39082</cdr:y>
    </cdr:from>
    <cdr:to>
      <cdr:x>0.43084</cdr:x>
      <cdr:y>0.57399</cdr:y>
    </cdr:to>
    <cdr:sp macro="" textlink="">
      <cdr:nvSpPr>
        <cdr:cNvPr id="3" name="Oval 2"/>
        <cdr:cNvSpPr/>
      </cdr:nvSpPr>
      <cdr:spPr>
        <a:xfrm xmlns:a="http://schemas.openxmlformats.org/drawingml/2006/main">
          <a:off x="611198" y="1189990"/>
          <a:ext cx="1377075" cy="55772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/>
            <a:t>I</a:t>
          </a:r>
          <a:r>
            <a:rPr lang="lt-LT" sz="1200" b="1" dirty="0" smtClean="0">
              <a:solidFill>
                <a:sysClr val="windowText" lastClr="000000"/>
              </a:solidFill>
            </a:rPr>
            <a:t>š užsienio</a:t>
          </a:r>
          <a:endParaRPr lang="lt-LT" sz="1200" b="1" dirty="0">
            <a:solidFill>
              <a:sysClr val="windowText" lastClr="000000"/>
            </a:solidFill>
          </a:endParaRPr>
        </a:p>
        <a:p xmlns:a="http://schemas.openxmlformats.org/drawingml/2006/main">
          <a:pPr algn="ctr"/>
          <a:r>
            <a:rPr lang="lt-LT" sz="1200" b="1" dirty="0" smtClean="0">
              <a:solidFill>
                <a:schemeClr val="bg1"/>
              </a:solidFill>
            </a:rPr>
            <a:t>11</a:t>
          </a:r>
          <a:r>
            <a:rPr lang="en-US" sz="1200" b="1" dirty="0" smtClean="0">
              <a:solidFill>
                <a:schemeClr val="bg1"/>
              </a:solidFill>
            </a:rPr>
            <a:t>%</a:t>
          </a:r>
          <a:endParaRPr lang="lt-LT" sz="1200" b="1" dirty="0">
            <a:solidFill>
              <a:schemeClr val="bg1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0.35736</cdr:x>
      <cdr:y>0.60564</cdr:y>
    </cdr:from>
    <cdr:to>
      <cdr:x>0.463</cdr:x>
      <cdr:y>0.68952</cdr:y>
    </cdr:to>
    <cdr:sp macro="" textlink="">
      <cdr:nvSpPr>
        <cdr:cNvPr id="1025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898576" y="3292036"/>
          <a:ext cx="1152394" cy="455915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8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dirty="0" smtClean="0">
              <a:solidFill>
                <a:schemeClr val="bg2">
                  <a:lumMod val="50000"/>
                </a:schemeClr>
              </a:solidFill>
              <a:latin typeface="Calibri"/>
            </a:rPr>
            <a:t>+495</a:t>
          </a:r>
          <a:r>
            <a:rPr lang="lt-LT" sz="1600" b="1" dirty="0" smtClean="0">
              <a:solidFill>
                <a:schemeClr val="bg2">
                  <a:lumMod val="50000"/>
                </a:schemeClr>
              </a:solidFill>
              <a:latin typeface="Calibri"/>
            </a:rPr>
            <a:t>,9</a:t>
          </a:r>
          <a:r>
            <a:rPr lang="en-US" sz="1600" b="1" i="0" u="none" strike="noStrike" baseline="0" dirty="0" smtClean="0">
              <a:solidFill>
                <a:schemeClr val="bg2">
                  <a:lumMod val="50000"/>
                </a:schemeClr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chemeClr val="bg2">
                <a:lumMod val="50000"/>
              </a:schemeClr>
            </a:solidFill>
            <a:latin typeface="Calibri"/>
          </a:endParaRPr>
        </a:p>
      </cdr:txBody>
    </cdr:sp>
  </cdr:relSizeAnchor>
  <cdr:relSizeAnchor xmlns:cdr="http://schemas.openxmlformats.org/drawingml/2006/chartDrawing">
    <cdr:from>
      <cdr:x>0.30274</cdr:x>
      <cdr:y>0.48921</cdr:y>
    </cdr:from>
    <cdr:to>
      <cdr:x>0.40038</cdr:x>
      <cdr:y>0.57571</cdr:y>
    </cdr:to>
    <cdr:sp macro="" textlink="">
      <cdr:nvSpPr>
        <cdr:cNvPr id="1026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302718" y="2659156"/>
          <a:ext cx="1065184" cy="470179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8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dirty="0" smtClean="0">
              <a:solidFill>
                <a:srgbClr val="FF0000"/>
              </a:solidFill>
              <a:latin typeface="Calibri"/>
            </a:rPr>
            <a:t>-</a:t>
          </a:r>
          <a:r>
            <a:rPr lang="lt-LT" sz="1600" b="1" dirty="0" smtClean="0">
              <a:solidFill>
                <a:srgbClr val="FF0000"/>
              </a:solidFill>
              <a:latin typeface="Calibri"/>
            </a:rPr>
            <a:t>68</a:t>
          </a:r>
          <a:r>
            <a:rPr lang="lt-LT" sz="1600" b="1" dirty="0" smtClean="0">
              <a:solidFill>
                <a:srgbClr val="FF0000"/>
              </a:solidFill>
              <a:latin typeface="Calibri"/>
            </a:rPr>
            <a:t>,2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rgbClr val="FF0000"/>
            </a:solidFill>
            <a:latin typeface="Calibri"/>
          </a:endParaRPr>
        </a:p>
      </cdr:txBody>
    </cdr:sp>
  </cdr:relSizeAnchor>
  <cdr:relSizeAnchor xmlns:cdr="http://schemas.openxmlformats.org/drawingml/2006/chartDrawing">
    <cdr:from>
      <cdr:x>0.17154</cdr:x>
      <cdr:y>0.82772</cdr:y>
    </cdr:from>
    <cdr:to>
      <cdr:x>0.26152</cdr:x>
      <cdr:y>0.91497</cdr:y>
    </cdr:to>
    <cdr:sp macro="" textlink="">
      <cdr:nvSpPr>
        <cdr:cNvPr id="1027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71375" y="4499158"/>
          <a:ext cx="981619" cy="474256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dirty="0" smtClean="0">
              <a:solidFill>
                <a:srgbClr val="FF0000"/>
              </a:solidFill>
              <a:latin typeface="Calibri"/>
            </a:rPr>
            <a:t>-</a:t>
          </a:r>
          <a:r>
            <a:rPr lang="lt-LT" sz="1600" b="1" dirty="0" smtClean="0">
              <a:solidFill>
                <a:srgbClr val="FF0000"/>
              </a:solidFill>
              <a:latin typeface="Calibri"/>
            </a:rPr>
            <a:t>20</a:t>
          </a:r>
          <a:r>
            <a:rPr lang="lt-LT" sz="1600" b="1" dirty="0" smtClean="0">
              <a:solidFill>
                <a:srgbClr val="FF0000"/>
              </a:solidFill>
              <a:latin typeface="Calibri"/>
            </a:rPr>
            <a:t>,7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rgbClr val="FF0000"/>
            </a:solidFill>
            <a:latin typeface="Calibri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lt-LT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7CF4B8D-32BB-44DA-AEAE-E2FC4B0D7CAA}" type="datetimeFigureOut">
              <a:rPr lang="en-US" altLang="lt-LT"/>
              <a:pPr/>
              <a:t>12/8/2021</a:t>
            </a:fld>
            <a:endParaRPr lang="en-US" altLang="lt-LT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lt-LT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BD7327E-8A5B-4DB6-B77F-30339F8E119D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3007336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lt-LT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71B8B2D-1BD0-4061-8850-CE7A3FA0B5E9}" type="datetimeFigureOut">
              <a:rPr lang="en-US" altLang="lt-LT"/>
              <a:pPr/>
              <a:t>12/8/2021</a:t>
            </a:fld>
            <a:endParaRPr lang="en-US" altLang="lt-LT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 smtClean="0"/>
              <a:t>Click to edit Master text styles</a:t>
            </a:r>
          </a:p>
          <a:p>
            <a:pPr lvl="1"/>
            <a:r>
              <a:rPr lang="en-US" altLang="lt-LT" smtClean="0"/>
              <a:t>Second level</a:t>
            </a:r>
          </a:p>
          <a:p>
            <a:pPr lvl="2"/>
            <a:r>
              <a:rPr lang="en-US" altLang="lt-LT" smtClean="0"/>
              <a:t>Third level</a:t>
            </a:r>
          </a:p>
          <a:p>
            <a:pPr lvl="3"/>
            <a:r>
              <a:rPr lang="en-US" altLang="lt-LT" smtClean="0"/>
              <a:t>Fourth level</a:t>
            </a:r>
          </a:p>
          <a:p>
            <a:pPr lvl="4"/>
            <a:r>
              <a:rPr lang="en-US" altLang="lt-LT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lt-LT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ACC64C87-DB8F-4246-A26A-D1A0D7088214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25115809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xmlns="" val="1836370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xmlns="" val="838787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xmlns="" val="1593561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xmlns="" val="3612540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xmlns="" val="104470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xmlns="" val="3612540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5"/>
          <p:cNvCxnSpPr/>
          <p:nvPr/>
        </p:nvCxnSpPr>
        <p:spPr>
          <a:xfrm flipH="1">
            <a:off x="8228013" y="7938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6"/>
          <p:cNvCxnSpPr/>
          <p:nvPr/>
        </p:nvCxnSpPr>
        <p:spPr>
          <a:xfrm flipH="1">
            <a:off x="6108700" y="92075"/>
            <a:ext cx="6080125" cy="60801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0"/>
          <p:cNvCxnSpPr/>
          <p:nvPr/>
        </p:nvCxnSpPr>
        <p:spPr>
          <a:xfrm flipH="1">
            <a:off x="7335838" y="31750"/>
            <a:ext cx="4852987" cy="4852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/>
          <p:cNvCxnSpPr/>
          <p:nvPr/>
        </p:nvCxnSpPr>
        <p:spPr>
          <a:xfrm flipH="1">
            <a:off x="7845425" y="609600"/>
            <a:ext cx="4343400" cy="43434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/>
          <a:lstStyle>
            <a:lvl1pPr algn="l">
              <a:defRPr sz="4800">
                <a:effectLst/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7777C-C439-472B-81A9-01F53309CBC4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17DC9-31BD-46B9-B74B-DFAB22F8A22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1538491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nė nuotrauka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lt-LT" noProof="0" smtClean="0"/>
              <a:t>Spustelėkite piktogr. norėdami įtraukti pav.</a:t>
            </a:r>
            <a:endParaRPr lang="en-US" noProof="0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6B99A-AAA4-44A8-977D-82B225286536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C477BD3A-4CC7-4381-BAE7-9D95714A6A1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2553788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/>
          <a:lstStyle>
            <a:lvl1pPr algn="l">
              <a:defRPr sz="32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C9E84-5E0F-463D-9220-16310E840292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87F0C-D3C5-4809-9C62-4F0A2261326C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3619675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>
            <a:spLocks noChangeArrowheads="1"/>
          </p:cNvSpPr>
          <p:nvPr/>
        </p:nvSpPr>
        <p:spPr bwMode="auto">
          <a:xfrm>
            <a:off x="531813" y="8128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8000">
                <a:latin typeface="Century Gothic" pitchFamily="34" charset="0"/>
                <a:cs typeface="Arial" charset="0"/>
              </a:rPr>
              <a:t>“</a:t>
            </a:r>
          </a:p>
        </p:txBody>
      </p:sp>
      <p:sp>
        <p:nvSpPr>
          <p:cNvPr id="6" name="TextBox 14"/>
          <p:cNvSpPr txBox="1">
            <a:spLocks noChangeArrowheads="1"/>
          </p:cNvSpPr>
          <p:nvPr/>
        </p:nvSpPr>
        <p:spPr bwMode="auto">
          <a:xfrm>
            <a:off x="10285413" y="27686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r>
              <a:rPr lang="en-US" sz="8000">
                <a:latin typeface="Century Gothic" pitchFamily="34" charset="0"/>
                <a:cs typeface="Arial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A809B-87C2-4782-8E4F-FCDC7155645C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3E50675-6EF9-46ED-9B3B-E66AB06DF0C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3831957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/>
          <a:lstStyle>
            <a:lvl1pPr algn="l">
              <a:defRPr sz="32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295A8-97D9-4628-87FE-5B5402D53465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B514F-FEFB-430D-96B2-5A6C7DCEFC2B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4123191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531813" y="8128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8000">
                <a:latin typeface="Century Gothic" pitchFamily="34" charset="0"/>
                <a:cs typeface="Arial" charset="0"/>
              </a:rPr>
              <a:t>“</a:t>
            </a:r>
          </a:p>
        </p:txBody>
      </p:sp>
      <p:sp>
        <p:nvSpPr>
          <p:cNvPr id="6" name="TextBox 11"/>
          <p:cNvSpPr txBox="1">
            <a:spLocks noChangeArrowheads="1"/>
          </p:cNvSpPr>
          <p:nvPr/>
        </p:nvSpPr>
        <p:spPr bwMode="auto">
          <a:xfrm>
            <a:off x="10285413" y="27686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r>
              <a:rPr lang="en-US" sz="8000">
                <a:latin typeface="Century Gothic" pitchFamily="34" charset="0"/>
                <a:cs typeface="Arial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69130-EEF0-4853-B033-0005F0416EB0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20F14D6-EDC4-4993-8EB4-1ACAB8EDC911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320453243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/>
          <a:lstStyle>
            <a:lvl1pPr>
              <a:defRPr lang="en-US" b="0" dirty="0"/>
            </a:lvl1pPr>
          </a:lstStyle>
          <a:p>
            <a:pPr lvl="0"/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D927A-54D8-4B48-9407-C316E22B15CD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D7D081C2-7C8E-4283-B391-FAD4FDEC1FD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300548027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54C33-A7A5-4264-A573-0600A2C421E7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E1284-8724-4568-A010-E7D1D8CA2340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3784656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7D421-0556-46A5-8F91-96C3DED6A039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2EEA5D-16AC-46BE-8B17-C4141BC431DF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1782457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F723C-5A53-4A24-8D54-0B7A4E77C478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F0C83-2AED-4D39-841C-95A6D51BF0EB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1680530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/>
          <a:lstStyle>
            <a:lvl1pPr algn="l">
              <a:defRPr sz="36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1B34C-D4E4-4408-92E2-26DC494680AB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B5D55-59D1-4EBE-ADD2-0D303CF70966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253860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E2C58-5776-44EB-BEAB-B51D48D7F912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D65EA-CF58-473D-BF72-9D4BA9934773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3142059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2D870-8D96-49F4-B6CF-7BCB9DC33E94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B9FBA5-ADC4-499F-AD59-9E4198AFD299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2781910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F0036-3A9F-48B3-A9DA-2A9CBBB8059A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497A3-7584-4F64-B116-80F71620EB94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141306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65005-943D-4108-9CDA-74A117DDD0AD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C26704-827C-45D3-B594-3FFE70813B16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52111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A8195-3743-430C-969E-33984AB11DE3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D7AA88-0B6F-4F97-B25D-15079C5EC764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780432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lt-LT" noProof="0" smtClean="0"/>
              <a:t>Spustelėkite piktogr. norėdami įtraukti pav.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BC450-0F2E-4E1E-BDA2-BD6B7A40F88D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F8427-D0BD-41DC-8262-483F0E924645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xmlns="" val="159007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1">
              <a:srgbClr val="FFFFFF"/>
            </a:gs>
            <a:gs pos="100000">
              <a:srgbClr val="008000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9207500" y="2963863"/>
            <a:ext cx="2981325" cy="320833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5852" y="2963333"/>
              <a:ext cx="912975" cy="91296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83"/>
              <a:ext cx="2981858" cy="298181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3013" y="3285648"/>
              <a:ext cx="1895814" cy="1895788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853" y="3131636"/>
              <a:ext cx="1744974" cy="17449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600" y="3682589"/>
              <a:ext cx="1270227" cy="127021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3" y="4487863"/>
            <a:ext cx="8534400" cy="150653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4213" y="685800"/>
            <a:ext cx="8534400" cy="361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 smtClean="0"/>
              <a:t>Spustelėję redag. ruoš. teksto stilių</a:t>
            </a:r>
          </a:p>
          <a:p>
            <a:pPr lvl="1"/>
            <a:r>
              <a:rPr lang="lt-LT" altLang="lt-LT" smtClean="0"/>
              <a:t>Antras lygmuo</a:t>
            </a:r>
          </a:p>
          <a:p>
            <a:pPr lvl="2"/>
            <a:r>
              <a:rPr lang="lt-LT" altLang="lt-LT" smtClean="0"/>
              <a:t>Trečias lygmuo</a:t>
            </a:r>
          </a:p>
          <a:p>
            <a:pPr lvl="3"/>
            <a:r>
              <a:rPr lang="lt-LT" altLang="lt-LT" smtClean="0"/>
              <a:t>Ketvirtas lygmuo</a:t>
            </a:r>
          </a:p>
          <a:p>
            <a:pPr lvl="4"/>
            <a:r>
              <a:rPr lang="lt-LT" altLang="lt-LT" smtClean="0"/>
              <a:t>Penktas lygmuo</a:t>
            </a:r>
            <a:endParaRPr lang="en-US" altLang="lt-L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3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2ADD602A-A685-401D-966A-EBED96AF4363}" type="datetimeFigureOut">
              <a:rPr lang="en-US"/>
              <a:pPr>
                <a:defRPr/>
              </a:pPr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3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3000" cy="6699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3200">
                <a:solidFill>
                  <a:srgbClr val="0A304A"/>
                </a:solidFill>
                <a:latin typeface="Century Gothic" panose="020B0502020202020204" pitchFamily="34" charset="0"/>
              </a:defRPr>
            </a:lvl1pPr>
          </a:lstStyle>
          <a:p>
            <a:fld id="{D5464AC9-E530-4DB1-8FFB-77F099966CFA}" type="slidenum">
              <a:rPr lang="en-US" altLang="lt-LT"/>
              <a:pPr/>
              <a:t>‹#›</a:t>
            </a:fld>
            <a:endParaRPr lang="en-US" altLang="lt-L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24" r:id="rId12"/>
    <p:sldLayoutId id="2147483719" r:id="rId13"/>
    <p:sldLayoutId id="2147483725" r:id="rId14"/>
    <p:sldLayoutId id="2147483720" r:id="rId15"/>
    <p:sldLayoutId id="2147483721" r:id="rId16"/>
    <p:sldLayoutId id="2147483722" r:id="rId17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>
          <a:solidFill>
            <a:srgbClr val="0F496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ern="1200">
          <a:solidFill>
            <a:srgbClr val="0F496F"/>
          </a:solidFill>
          <a:latin typeface="+mn-lt"/>
          <a:ea typeface="+mn-ea"/>
          <a:cs typeface="+mn-cs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>
          <a:solidFill>
            <a:srgbClr val="0F496F"/>
          </a:solidFill>
          <a:latin typeface="+mn-lt"/>
          <a:ea typeface="+mn-ea"/>
          <a:cs typeface="+mn-cs"/>
        </a:defRPr>
      </a:lvl3pPr>
      <a:lvl4pPr marL="15430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>
          <a:solidFill>
            <a:srgbClr val="0F496F"/>
          </a:solidFill>
          <a:latin typeface="+mn-lt"/>
          <a:ea typeface="+mn-ea"/>
          <a:cs typeface="+mn-cs"/>
        </a:defRPr>
      </a:lvl4pPr>
      <a:lvl5pPr marL="20002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>
          <a:solidFill>
            <a:srgbClr val="0F496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ctrTitle"/>
          </p:nvPr>
        </p:nvSpPr>
        <p:spPr>
          <a:xfrm>
            <a:off x="633413" y="4308475"/>
            <a:ext cx="8143875" cy="1314450"/>
          </a:xfrm>
        </p:spPr>
        <p:txBody>
          <a:bodyPr anchor="ctr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/>
              <a:t>20</a:t>
            </a:r>
            <a:r>
              <a:rPr lang="lt-LT" sz="4000" b="1" dirty="0" smtClean="0"/>
              <a:t>20–2021 m. (1-9 mėn.)</a:t>
            </a:r>
            <a:br>
              <a:rPr lang="lt-LT" sz="4000" b="1" dirty="0" smtClean="0"/>
            </a:br>
            <a:r>
              <a:rPr lang="lt-LT" sz="4000" b="1" dirty="0" smtClean="0"/>
              <a:t>TURIZMO STATISTIKA*</a:t>
            </a:r>
            <a:endParaRPr lang="en-US" sz="4000" b="1" dirty="0"/>
          </a:p>
        </p:txBody>
      </p:sp>
      <p:sp>
        <p:nvSpPr>
          <p:cNvPr id="19458" name="Antrinis pavadinimas 2"/>
          <p:cNvSpPr>
            <a:spLocks noGrp="1"/>
          </p:cNvSpPr>
          <p:nvPr>
            <p:ph type="subTitle" idx="1"/>
          </p:nvPr>
        </p:nvSpPr>
        <p:spPr>
          <a:xfrm>
            <a:off x="857250" y="5502275"/>
            <a:ext cx="6400800" cy="1946275"/>
          </a:xfrm>
        </p:spPr>
        <p:txBody>
          <a:bodyPr/>
          <a:lstStyle/>
          <a:p>
            <a:pPr eaLnBrk="1" hangingPunct="1"/>
            <a:r>
              <a:rPr lang="lt-LT" altLang="lt-LT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*Statistikos departamento duomenimis</a:t>
            </a:r>
            <a:endParaRPr lang="en-US" altLang="lt-LT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lt-LT" altLang="lt-LT" dirty="0" smtClean="0">
              <a:solidFill>
                <a:schemeClr val="accent1"/>
              </a:solidFill>
            </a:endParaRPr>
          </a:p>
        </p:txBody>
      </p:sp>
      <p:pic>
        <p:nvPicPr>
          <p:cNvPr id="5" name="Paveikslėlis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7150" y="5654675"/>
            <a:ext cx="1798638" cy="9715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460" name="Paveikslėli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404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690688" y="454025"/>
            <a:ext cx="8534400" cy="8985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t-LT" sz="3200" b="1" dirty="0" smtClean="0">
                <a:solidFill>
                  <a:schemeClr val="accent1"/>
                </a:solidFill>
              </a:rPr>
              <a:t>Turistų skaičius 2001-2021 m</a:t>
            </a:r>
            <a:r>
              <a:rPr lang="lt-LT" sz="3200" b="1" dirty="0">
                <a:solidFill>
                  <a:schemeClr val="accent1"/>
                </a:solidFill>
              </a:rPr>
              <a:t>. </a:t>
            </a:r>
            <a:r>
              <a:rPr lang="lt-LT" sz="3200" b="1" dirty="0" smtClean="0">
                <a:solidFill>
                  <a:schemeClr val="accent1"/>
                </a:solidFill>
              </a:rPr>
              <a:t>(1-9 mėn.) </a:t>
            </a:r>
            <a:endParaRPr lang="lt-LT" sz="3200" b="1" dirty="0">
              <a:solidFill>
                <a:schemeClr val="accent1"/>
              </a:solidFill>
            </a:endParaRPr>
          </a:p>
        </p:txBody>
      </p:sp>
      <p:graphicFrame>
        <p:nvGraphicFramePr>
          <p:cNvPr id="5" name="Objec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795204264"/>
              </p:ext>
            </p:extLst>
          </p:nvPr>
        </p:nvGraphicFramePr>
        <p:xfrm>
          <a:off x="261938" y="1162050"/>
          <a:ext cx="11547475" cy="569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483" name="chart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31988" y="5357813"/>
            <a:ext cx="80597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85825" y="515938"/>
            <a:ext cx="10366375" cy="11033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lt-LT" sz="3200" b="1" dirty="0" smtClean="0">
                <a:solidFill>
                  <a:schemeClr val="accent1"/>
                </a:solidFill>
              </a:rPr>
              <a:t>Turistų skaičiaus kitimas </a:t>
            </a:r>
            <a:br>
              <a:rPr lang="lt-LT" sz="3200" b="1" dirty="0" smtClean="0">
                <a:solidFill>
                  <a:schemeClr val="accent1"/>
                </a:solidFill>
              </a:rPr>
            </a:br>
            <a:r>
              <a:rPr lang="lt-LT" sz="2000" b="1" dirty="0" smtClean="0">
                <a:solidFill>
                  <a:schemeClr val="accent1"/>
                </a:solidFill>
              </a:rPr>
              <a:t>2020-2021 m. (1-9 mėn.)</a:t>
            </a:r>
            <a:endParaRPr lang="lt-LT" sz="2000" b="1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21640052"/>
              </p:ext>
            </p:extLst>
          </p:nvPr>
        </p:nvGraphicFramePr>
        <p:xfrm>
          <a:off x="7577138" y="1736725"/>
          <a:ext cx="4614862" cy="3044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Objec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35219079"/>
              </p:ext>
            </p:extLst>
          </p:nvPr>
        </p:nvGraphicFramePr>
        <p:xfrm>
          <a:off x="449263" y="1708150"/>
          <a:ext cx="7989887" cy="430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Oval 3"/>
          <p:cNvSpPr/>
          <p:nvPr/>
        </p:nvSpPr>
        <p:spPr>
          <a:xfrm>
            <a:off x="1266825" y="4565650"/>
            <a:ext cx="1724025" cy="293688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1400" b="1" dirty="0" smtClean="0">
                <a:solidFill>
                  <a:srgbClr val="FF0000"/>
                </a:solidFill>
              </a:rPr>
              <a:t>-13,2 </a:t>
            </a:r>
            <a:r>
              <a:rPr lang="en-US" sz="1400" b="1" dirty="0" smtClean="0">
                <a:solidFill>
                  <a:srgbClr val="FF0000"/>
                </a:solidFill>
              </a:rPr>
              <a:t>%</a:t>
            </a:r>
            <a:endParaRPr lang="lt-LT" sz="1400" b="1" dirty="0">
              <a:solidFill>
                <a:srgbClr val="FF0000"/>
              </a:solidFill>
            </a:endParaRPr>
          </a:p>
        </p:txBody>
      </p:sp>
      <p:sp>
        <p:nvSpPr>
          <p:cNvPr id="13" name="Oval 3"/>
          <p:cNvSpPr/>
          <p:nvPr/>
        </p:nvSpPr>
        <p:spPr>
          <a:xfrm>
            <a:off x="3630613" y="4565650"/>
            <a:ext cx="1500187" cy="309563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1400" b="1" dirty="0" smtClean="0">
                <a:solidFill>
                  <a:srgbClr val="FF0000"/>
                </a:solidFill>
              </a:rPr>
              <a:t>-4,3 </a:t>
            </a:r>
            <a:r>
              <a:rPr lang="en-US" sz="1400" b="1" dirty="0" smtClean="0">
                <a:solidFill>
                  <a:srgbClr val="FF0000"/>
                </a:solidFill>
              </a:rPr>
              <a:t>%</a:t>
            </a:r>
            <a:endParaRPr lang="lt-LT" sz="1400" b="1" dirty="0">
              <a:solidFill>
                <a:srgbClr val="FF0000"/>
              </a:solidFill>
            </a:endParaRPr>
          </a:p>
        </p:txBody>
      </p:sp>
      <p:sp>
        <p:nvSpPr>
          <p:cNvPr id="14" name="Oval 3"/>
          <p:cNvSpPr/>
          <p:nvPr/>
        </p:nvSpPr>
        <p:spPr>
          <a:xfrm>
            <a:off x="5818188" y="4565650"/>
            <a:ext cx="1614487" cy="319088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lt-LT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-60,4 </a:t>
            </a:r>
            <a:r>
              <a:rPr lang="en-US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314325" y="379413"/>
            <a:ext cx="11620500" cy="108108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lt-LT" altLang="lt-LT" sz="3200" b="1" cap="none" dirty="0" smtClean="0">
                <a:ln>
                  <a:noFill/>
                </a:ln>
                <a:solidFill>
                  <a:schemeClr val="accent1"/>
                </a:solidFill>
              </a:rPr>
              <a:t>TURISTŲ IŠ UŽSIENIO SKAIČIAUS KITIMAS </a:t>
            </a:r>
            <a:br>
              <a:rPr lang="lt-LT" altLang="lt-LT" sz="3200" b="1" cap="none" dirty="0" smtClean="0">
                <a:ln>
                  <a:noFill/>
                </a:ln>
                <a:solidFill>
                  <a:schemeClr val="accent1"/>
                </a:solidFill>
              </a:rPr>
            </a:b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2020-2021 M. (1-9 MĖN.)</a:t>
            </a:r>
          </a:p>
        </p:txBody>
      </p:sp>
      <p:graphicFrame>
        <p:nvGraphicFramePr>
          <p:cNvPr id="9" name="Objec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883343030"/>
              </p:ext>
            </p:extLst>
          </p:nvPr>
        </p:nvGraphicFramePr>
        <p:xfrm>
          <a:off x="304800" y="1333500"/>
          <a:ext cx="109093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7" name="TextBox 1"/>
          <p:cNvSpPr>
            <a:spLocks noChangeArrowheads="1"/>
          </p:cNvSpPr>
          <p:nvPr/>
        </p:nvSpPr>
        <p:spPr bwMode="auto">
          <a:xfrm>
            <a:off x="4595947" y="2215355"/>
            <a:ext cx="1439092" cy="398463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-45,2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198" name="TextBox 1"/>
          <p:cNvSpPr>
            <a:spLocks noChangeArrowheads="1"/>
          </p:cNvSpPr>
          <p:nvPr/>
        </p:nvSpPr>
        <p:spPr bwMode="auto">
          <a:xfrm>
            <a:off x="6336582" y="1612537"/>
            <a:ext cx="1435818" cy="393700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lt-LT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-96,1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1"/>
          <p:cNvSpPr>
            <a:spLocks noChangeArrowheads="1"/>
          </p:cNvSpPr>
          <p:nvPr/>
        </p:nvSpPr>
        <p:spPr bwMode="auto">
          <a:xfrm>
            <a:off x="3477442" y="2826146"/>
            <a:ext cx="1314450" cy="390525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lt-LT" sz="1600" b="1" dirty="0">
                <a:solidFill>
                  <a:srgbClr val="C62324"/>
                </a:solidFill>
                <a:latin typeface="Century Gothic" panose="020B0502020202020204" pitchFamily="34" charset="0"/>
              </a:rPr>
              <a:t> 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-94,2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1"/>
          <p:cNvSpPr>
            <a:spLocks noChangeArrowheads="1"/>
          </p:cNvSpPr>
          <p:nvPr/>
        </p:nvSpPr>
        <p:spPr bwMode="auto">
          <a:xfrm>
            <a:off x="5183777" y="3363684"/>
            <a:ext cx="1269274" cy="447676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-71,1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201" name="TextBox 1"/>
          <p:cNvSpPr>
            <a:spLocks noChangeArrowheads="1"/>
          </p:cNvSpPr>
          <p:nvPr/>
        </p:nvSpPr>
        <p:spPr bwMode="auto">
          <a:xfrm>
            <a:off x="3191435" y="5257436"/>
            <a:ext cx="1210748" cy="392642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-78,5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85825" y="515938"/>
            <a:ext cx="10366375" cy="11033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lt-LT" altLang="lt-LT" sz="3200" b="1" cap="none" dirty="0">
                <a:ln>
                  <a:noFill/>
                </a:ln>
                <a:solidFill>
                  <a:schemeClr val="accent1"/>
                </a:solidFill>
              </a:rPr>
              <a:t>NAKVYNIŲ SKAIČIAUS KITIMAS </a:t>
            </a:r>
            <a:br>
              <a:rPr lang="lt-LT" altLang="lt-LT" sz="3200" b="1" cap="none" dirty="0">
                <a:ln>
                  <a:noFill/>
                </a:ln>
                <a:solidFill>
                  <a:schemeClr val="accent1"/>
                </a:solidFill>
              </a:rPr>
            </a:b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2020-2021 </a:t>
            </a:r>
            <a:r>
              <a:rPr lang="lt-LT" altLang="lt-LT" sz="2000" b="1" cap="none" dirty="0">
                <a:ln>
                  <a:noFill/>
                </a:ln>
                <a:solidFill>
                  <a:schemeClr val="accent1"/>
                </a:solidFill>
              </a:rPr>
              <a:t>M</a:t>
            </a: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. (</a:t>
            </a: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1-9 </a:t>
            </a: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MĖN.)</a:t>
            </a:r>
            <a:endParaRPr lang="lt-LT" sz="2000" b="1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121435477"/>
              </p:ext>
            </p:extLst>
          </p:nvPr>
        </p:nvGraphicFramePr>
        <p:xfrm>
          <a:off x="7577138" y="1736725"/>
          <a:ext cx="4614862" cy="3044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Objec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620489683"/>
              </p:ext>
            </p:extLst>
          </p:nvPr>
        </p:nvGraphicFramePr>
        <p:xfrm>
          <a:off x="449263" y="1708150"/>
          <a:ext cx="7989887" cy="430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Oval 3"/>
          <p:cNvSpPr/>
          <p:nvPr/>
        </p:nvSpPr>
        <p:spPr>
          <a:xfrm>
            <a:off x="1266825" y="4565650"/>
            <a:ext cx="1724025" cy="293688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1400" b="1" dirty="0" smtClean="0">
                <a:solidFill>
                  <a:srgbClr val="FF0000"/>
                </a:solidFill>
              </a:rPr>
              <a:t>-</a:t>
            </a:r>
            <a:r>
              <a:rPr lang="lt-LT" sz="1400" b="1" dirty="0" smtClean="0">
                <a:solidFill>
                  <a:srgbClr val="FF0000"/>
                </a:solidFill>
              </a:rPr>
              <a:t>10</a:t>
            </a:r>
            <a:r>
              <a:rPr lang="lt-LT" sz="1400" b="1" dirty="0" smtClean="0">
                <a:solidFill>
                  <a:srgbClr val="FF0000"/>
                </a:solidFill>
              </a:rPr>
              <a:t>,8 </a:t>
            </a:r>
            <a:r>
              <a:rPr lang="en-US" sz="1400" b="1" dirty="0" smtClean="0">
                <a:solidFill>
                  <a:srgbClr val="FF0000"/>
                </a:solidFill>
              </a:rPr>
              <a:t>%</a:t>
            </a:r>
            <a:endParaRPr lang="lt-LT" sz="1400" b="1" dirty="0">
              <a:solidFill>
                <a:srgbClr val="FF0000"/>
              </a:solidFill>
            </a:endParaRPr>
          </a:p>
        </p:txBody>
      </p:sp>
      <p:sp>
        <p:nvSpPr>
          <p:cNvPr id="13" name="Oval 3"/>
          <p:cNvSpPr/>
          <p:nvPr/>
        </p:nvSpPr>
        <p:spPr>
          <a:xfrm>
            <a:off x="3630613" y="4565650"/>
            <a:ext cx="1500187" cy="309563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1400" b="1" dirty="0" smtClean="0">
                <a:solidFill>
                  <a:schemeClr val="bg2">
                    <a:lumMod val="50000"/>
                  </a:schemeClr>
                </a:solidFill>
              </a:rPr>
              <a:t>+1</a:t>
            </a:r>
            <a:r>
              <a:rPr lang="lt-LT" sz="1400" b="1" dirty="0" smtClean="0">
                <a:solidFill>
                  <a:schemeClr val="bg2">
                    <a:lumMod val="50000"/>
                  </a:schemeClr>
                </a:solidFill>
              </a:rPr>
              <a:t>,5 </a:t>
            </a: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%</a:t>
            </a:r>
            <a:endParaRPr lang="lt-LT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Oval 3"/>
          <p:cNvSpPr/>
          <p:nvPr/>
        </p:nvSpPr>
        <p:spPr>
          <a:xfrm>
            <a:off x="5818188" y="4565650"/>
            <a:ext cx="1614487" cy="319088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lt-LT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</a:t>
            </a:r>
            <a:r>
              <a:rPr lang="lt-LT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53</a:t>
            </a:r>
            <a:r>
              <a:rPr lang="lt-LT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,8 </a:t>
            </a:r>
            <a:r>
              <a:rPr lang="en-US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2384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314325" y="379413"/>
            <a:ext cx="11620500" cy="108108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lt-LT" sz="3200" b="1" cap="none" dirty="0" smtClean="0">
                <a:ln>
                  <a:noFill/>
                </a:ln>
                <a:solidFill>
                  <a:schemeClr val="accent1"/>
                </a:solidFill>
              </a:rPr>
              <a:t>NAKVYNI</a:t>
            </a:r>
            <a:r>
              <a:rPr lang="lt-LT" altLang="lt-LT" sz="3200" b="1" cap="none" dirty="0" smtClean="0">
                <a:ln>
                  <a:noFill/>
                </a:ln>
                <a:solidFill>
                  <a:schemeClr val="accent1"/>
                </a:solidFill>
              </a:rPr>
              <a:t>Ų SKAIČIAUS KITIMAS </a:t>
            </a:r>
            <a:br>
              <a:rPr lang="lt-LT" altLang="lt-LT" sz="3200" b="1" cap="none" dirty="0" smtClean="0">
                <a:ln>
                  <a:noFill/>
                </a:ln>
                <a:solidFill>
                  <a:schemeClr val="accent1"/>
                </a:solidFill>
              </a:rPr>
            </a:b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2020-2021 M. (</a:t>
            </a: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1-9 </a:t>
            </a: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MĖN.)</a:t>
            </a:r>
          </a:p>
        </p:txBody>
      </p:sp>
      <p:graphicFrame>
        <p:nvGraphicFramePr>
          <p:cNvPr id="9" name="Objec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515480694"/>
              </p:ext>
            </p:extLst>
          </p:nvPr>
        </p:nvGraphicFramePr>
        <p:xfrm>
          <a:off x="304800" y="1333500"/>
          <a:ext cx="109093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7" name="TextBox 1"/>
          <p:cNvSpPr>
            <a:spLocks noChangeArrowheads="1"/>
          </p:cNvSpPr>
          <p:nvPr/>
        </p:nvSpPr>
        <p:spPr bwMode="auto">
          <a:xfrm>
            <a:off x="4204335" y="2187347"/>
            <a:ext cx="1295128" cy="398463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95,6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198" name="TextBox 1"/>
          <p:cNvSpPr>
            <a:spLocks noChangeArrowheads="1"/>
          </p:cNvSpPr>
          <p:nvPr/>
        </p:nvSpPr>
        <p:spPr bwMode="auto">
          <a:xfrm>
            <a:off x="3622734" y="1622306"/>
            <a:ext cx="1276079" cy="395915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lt-LT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91,4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1"/>
          <p:cNvSpPr>
            <a:spLocks noChangeArrowheads="1"/>
          </p:cNvSpPr>
          <p:nvPr/>
        </p:nvSpPr>
        <p:spPr bwMode="auto">
          <a:xfrm>
            <a:off x="2602063" y="2815103"/>
            <a:ext cx="1342921" cy="390525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lt-LT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48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,2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1"/>
          <p:cNvSpPr>
            <a:spLocks noChangeArrowheads="1"/>
          </p:cNvSpPr>
          <p:nvPr/>
        </p:nvSpPr>
        <p:spPr bwMode="auto">
          <a:xfrm>
            <a:off x="5056745" y="3489525"/>
            <a:ext cx="1275907" cy="390525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-39,6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201" name="TextBox 1"/>
          <p:cNvSpPr>
            <a:spLocks noChangeArrowheads="1"/>
          </p:cNvSpPr>
          <p:nvPr/>
        </p:nvSpPr>
        <p:spPr bwMode="auto">
          <a:xfrm>
            <a:off x="3872416" y="5311010"/>
            <a:ext cx="1295930" cy="392642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67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lis">
  <a:themeElements>
    <a:clrScheme name="Dalis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alis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i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„Office“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1394</TotalTime>
  <Words>155</Words>
  <Application>Microsoft Office PowerPoint</Application>
  <PresentationFormat>Custom</PresentationFormat>
  <Paragraphs>56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Dalis</vt:lpstr>
      <vt:lpstr>2020–2021 m. (1-9 mėn.) TURIZMO STATISTIKA*</vt:lpstr>
      <vt:lpstr>Turistų skaičius 2001-2021 m. (1-9 mėn.) </vt:lpstr>
      <vt:lpstr>Turistų skaičiaus kitimas  2020-2021 m. (1-9 mėn.)</vt:lpstr>
      <vt:lpstr>TURISTŲ IŠ UŽSIENIO SKAIČIAUS KITIMAS  2020-2021 M. (1-9 MĖN.)</vt:lpstr>
      <vt:lpstr>NAKVYNIŲ SKAIČIAUS KITIMAS  2020-2021 M. (1-9 MĖN.)</vt:lpstr>
      <vt:lpstr>NAKVYNIŲ SKAIČIAUS KITIMAS  2020-2021 M. (1-9 MĖN.)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2017–2018 m. (1-9 mėn.) TURIZMO STATISTIKA*</dc:title>
  <dc:creator>useris</dc:creator>
  <cp:lastModifiedBy>Windows User</cp:lastModifiedBy>
  <cp:revision>128</cp:revision>
  <dcterms:created xsi:type="dcterms:W3CDTF">2018-11-23T10:41:33Z</dcterms:created>
  <dcterms:modified xsi:type="dcterms:W3CDTF">2021-12-08T09:45:14Z</dcterms:modified>
</cp:coreProperties>
</file>