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  <c:pt idx="19">
                  <c:v>2021</c:v>
                </c:pt>
                <c:pt idx="20">
                  <c:v>2022 (1-3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53265</c:v>
                </c:pt>
                <c:pt idx="1">
                  <c:v>49165</c:v>
                </c:pt>
                <c:pt idx="2">
                  <c:v>88890</c:v>
                </c:pt>
                <c:pt idx="3">
                  <c:v>123324</c:v>
                </c:pt>
                <c:pt idx="4">
                  <c:v>145988</c:v>
                </c:pt>
                <c:pt idx="5">
                  <c:v>190432</c:v>
                </c:pt>
                <c:pt idx="6">
                  <c:v>197824</c:v>
                </c:pt>
                <c:pt idx="7">
                  <c:v>171505</c:v>
                </c:pt>
                <c:pt idx="8">
                  <c:v>203062</c:v>
                </c:pt>
                <c:pt idx="9">
                  <c:v>236117</c:v>
                </c:pt>
                <c:pt idx="10">
                  <c:v>261273</c:v>
                </c:pt>
                <c:pt idx="11">
                  <c:v>272633</c:v>
                </c:pt>
                <c:pt idx="12">
                  <c:v>283788</c:v>
                </c:pt>
                <c:pt idx="13">
                  <c:v>296278</c:v>
                </c:pt>
                <c:pt idx="14">
                  <c:v>327749</c:v>
                </c:pt>
                <c:pt idx="15">
                  <c:v>329651</c:v>
                </c:pt>
                <c:pt idx="16">
                  <c:v>336712</c:v>
                </c:pt>
                <c:pt idx="17">
                  <c:v>371009</c:v>
                </c:pt>
                <c:pt idx="18">
                  <c:v>224990</c:v>
                </c:pt>
                <c:pt idx="19">
                  <c:v>246387</c:v>
                </c:pt>
                <c:pt idx="20">
                  <c:v>81824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80-4919-A879-7750D6448F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>
                <a:solidFill>
                  <a:schemeClr val="accent1"/>
                </a:solidFill>
              </a:rPr>
              <a:t>Turistų skaičiaus pasiskirstymas </a:t>
            </a:r>
            <a:r>
              <a:rPr lang="en-US" sz="1405" dirty="0">
                <a:solidFill>
                  <a:schemeClr val="accent1"/>
                </a:solidFill>
              </a:rPr>
              <a:t>
</a:t>
            </a:r>
            <a:r>
              <a:rPr lang="lt-LT" sz="1405" dirty="0">
                <a:solidFill>
                  <a:schemeClr val="accent1"/>
                </a:solidFill>
              </a:rPr>
              <a:t>2021 - </a:t>
            </a:r>
            <a:r>
              <a:rPr lang="en-US" sz="1405" dirty="0">
                <a:solidFill>
                  <a:schemeClr val="accent1"/>
                </a:solidFill>
              </a:rPr>
              <a:t>2</a:t>
            </a:r>
            <a:r>
              <a:rPr lang="lt-LT" sz="1405" dirty="0">
                <a:solidFill>
                  <a:schemeClr val="accent1"/>
                </a:solidFill>
              </a:rPr>
              <a:t>0</a:t>
            </a:r>
            <a:r>
              <a:rPr lang="lt-LT" sz="1405" baseline="0" dirty="0">
                <a:solidFill>
                  <a:schemeClr val="accent1"/>
                </a:solidFill>
              </a:rPr>
              <a:t>22</a:t>
            </a:r>
            <a:r>
              <a:rPr lang="en-US" sz="1405" dirty="0">
                <a:solidFill>
                  <a:schemeClr val="accent1"/>
                </a:solidFill>
              </a:rPr>
              <a:t> </a:t>
            </a:r>
            <a:r>
              <a:rPr lang="lt-LT" sz="1405" dirty="0">
                <a:solidFill>
                  <a:schemeClr val="accent1"/>
                </a:solidFill>
              </a:rPr>
              <a:t>m. (1-3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0-ABDD-4E55-87F8-911E83DBB437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DD-4E55-87F8-911E83DBB437}"/>
                </c:ext>
              </c:extLst>
            </c:dLbl>
            <c:dLbl>
              <c:idx val="1"/>
              <c:layout>
                <c:manualLayout>
                  <c:x val="7.4914699507807603E-2"/>
                  <c:y val="0.1108979990639856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DD-4E55-87F8-911E83DBB437}"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75140</c:v>
                </c:pt>
                <c:pt idx="1">
                  <c:v>6684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DD-4E55-87F8-911E83DBB4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35-4397-80B3-F900BC96652F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35-4397-80B3-F900BC96652F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35-4397-80B3-F900BC96652F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1951</c:v>
                </c:pt>
                <c:pt idx="1">
                  <c:v>1947</c:v>
                </c:pt>
                <c:pt idx="2">
                  <c:v>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0035-4397-80B3-F900BC96652F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35-4397-80B3-F900BC96652F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35-4397-80B3-F900BC96652F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35-4397-80B3-F900BC96652F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81824</c:v>
                </c:pt>
                <c:pt idx="1">
                  <c:v>75140</c:v>
                </c:pt>
                <c:pt idx="2">
                  <c:v>6684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0035-4397-80B3-F900BC96652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59-4334-80E9-DEB94F71D671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59-4334-80E9-DEB94F71D671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1302</c:v>
                </c:pt>
                <c:pt idx="1">
                  <c:v>93</c:v>
                </c:pt>
                <c:pt idx="2">
                  <c:v>183</c:v>
                </c:pt>
                <c:pt idx="3">
                  <c:v>621</c:v>
                </c:pt>
                <c:pt idx="4">
                  <c:v>2066</c:v>
                </c:pt>
                <c:pt idx="5">
                  <c:v>196</c:v>
                </c:pt>
                <c:pt idx="6">
                  <c:v>328</c:v>
                </c:pt>
                <c:pt idx="7">
                  <c:v>1895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59-4334-80E9-DEB94F71D67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ax val="73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13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F7-43DA-AC94-7797A38B6DF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F7-43DA-AC94-7797A38B6DF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F7-43DA-AC94-7797A38B6DF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20042</c:v>
                </c:pt>
                <c:pt idx="1">
                  <c:v>20036</c:v>
                </c:pt>
                <c:pt idx="2">
                  <c:v>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B3F7-43DA-AC94-7797A38B6DF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F7-43DA-AC94-7797A38B6DF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7-43DA-AC94-7797A38B6DF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7-43DA-AC94-7797A38B6DF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196636</c:v>
                </c:pt>
                <c:pt idx="1">
                  <c:v>173709</c:v>
                </c:pt>
                <c:pt idx="2">
                  <c:v>22927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B3F7-43DA-AC94-7797A38B6D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>
                <a:solidFill>
                  <a:schemeClr val="accent1"/>
                </a:solidFill>
              </a:rPr>
              <a:t>Nakvynių skaičiaus pasiskirstymas </a:t>
            </a:r>
            <a:r>
              <a:rPr lang="en-US" sz="1405" dirty="0">
                <a:solidFill>
                  <a:schemeClr val="accent1"/>
                </a:solidFill>
              </a:rPr>
              <a:t>
</a:t>
            </a:r>
            <a:r>
              <a:rPr lang="lt-LT" sz="1405" dirty="0">
                <a:solidFill>
                  <a:schemeClr val="accent1"/>
                </a:solidFill>
              </a:rPr>
              <a:t>2021 - </a:t>
            </a:r>
            <a:r>
              <a:rPr lang="en-US" sz="1405" dirty="0">
                <a:solidFill>
                  <a:schemeClr val="accent1"/>
                </a:solidFill>
              </a:rPr>
              <a:t>2</a:t>
            </a:r>
            <a:r>
              <a:rPr lang="lt-LT" sz="1405" dirty="0">
                <a:solidFill>
                  <a:schemeClr val="accent1"/>
                </a:solidFill>
              </a:rPr>
              <a:t>0</a:t>
            </a:r>
            <a:r>
              <a:rPr lang="lt-LT" sz="1405" baseline="0" dirty="0">
                <a:solidFill>
                  <a:schemeClr val="accent1"/>
                </a:solidFill>
              </a:rPr>
              <a:t>22</a:t>
            </a:r>
            <a:r>
              <a:rPr lang="en-US" sz="1405" dirty="0">
                <a:solidFill>
                  <a:schemeClr val="accent1"/>
                </a:solidFill>
              </a:rPr>
              <a:t> </a:t>
            </a:r>
            <a:r>
              <a:rPr lang="lt-LT" sz="1405" dirty="0">
                <a:solidFill>
                  <a:schemeClr val="accent1"/>
                </a:solidFill>
              </a:rPr>
              <a:t>m. (1-3 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2022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0-F4B7-4632-A3D0-BE75FC4D87FA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7-4632-A3D0-BE75FC4D87FA}"/>
                </c:ext>
              </c:extLst>
            </c:dLbl>
            <c:dLbl>
              <c:idx val="1"/>
              <c:layout>
                <c:manualLayout>
                  <c:x val="0.11344239546057937"/>
                  <c:y val="0.12341103347483026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B7-4632-A3D0-BE75FC4D87FA}"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173709</c:v>
                </c:pt>
                <c:pt idx="1">
                  <c:v>22927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B7-4632-A3D0-BE75FC4D87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23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3-48D8-9752-3895B5682EE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315E-16"/>
                  <c:y val="-6.4469806642028079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E3-48D8-9752-3895B5682EE6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4059</c:v>
                </c:pt>
                <c:pt idx="1">
                  <c:v>366</c:v>
                </c:pt>
                <c:pt idx="2">
                  <c:v>4982</c:v>
                </c:pt>
                <c:pt idx="3">
                  <c:v>4200</c:v>
                </c:pt>
                <c:pt idx="4">
                  <c:v>978</c:v>
                </c:pt>
                <c:pt idx="5">
                  <c:v>6732</c:v>
                </c:pt>
                <c:pt idx="6">
                  <c:v>784</c:v>
                </c:pt>
                <c:pt idx="7">
                  <c:v>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E3-48D8-9752-3895B5682EE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116839936"/>
        <c:axId val="116841472"/>
      </c:barChart>
      <c:catAx>
        <c:axId val="11683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116841472"/>
        <c:crosses val="autoZero"/>
        <c:auto val="1"/>
        <c:lblAlgn val="ctr"/>
        <c:lblOffset val="100"/>
        <c:noMultiLvlLbl val="0"/>
      </c:catAx>
      <c:valAx>
        <c:axId val="116841472"/>
        <c:scaling>
          <c:orientation val="minMax"/>
          <c:max val="29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683993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35"/>
          <c:w val="0.16703296703296724"/>
          <c:h val="5.9548254620123302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0.52063</cdr:x>
      <cdr:y>0.46925</cdr:y>
    </cdr:from>
    <cdr:to>
      <cdr:x>0.82771</cdr:x>
      <cdr:y>0.67523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02646" y="1428790"/>
          <a:ext cx="1417131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 </a:t>
          </a:r>
          <a:r>
            <a:rPr lang="lt-LT" sz="1200" b="1" dirty="0">
              <a:solidFill>
                <a:srgbClr val="FF0000"/>
              </a:solidFill>
            </a:rPr>
            <a:t>92 </a:t>
          </a:r>
          <a:r>
            <a:rPr lang="en-US" sz="1200" b="1" dirty="0">
              <a:solidFill>
                <a:srgbClr val="FF0000"/>
              </a:solidFill>
            </a:rPr>
            <a:t>%</a:t>
          </a:r>
          <a:endParaRPr lang="lt-LT" sz="12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0.06733</cdr:x>
      <cdr:y>0.22351</cdr:y>
    </cdr:from>
    <cdr:to>
      <cdr:x>0.36573</cdr:x>
      <cdr:y>0.40668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0733" y="680542"/>
          <a:ext cx="1377075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>
              <a:solidFill>
                <a:sysClr val="windowText" lastClr="000000"/>
              </a:solidFill>
            </a:rPr>
            <a:t>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FF0000"/>
              </a:solidFill>
            </a:rPr>
            <a:t>8 </a:t>
          </a:r>
          <a:r>
            <a:rPr lang="en-US" sz="1200" b="1" dirty="0">
              <a:solidFill>
                <a:srgbClr val="FF0000"/>
              </a:solidFill>
            </a:rPr>
            <a:t>%</a:t>
          </a:r>
          <a:endParaRPr lang="lt-LT" sz="1200" b="1" dirty="0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0.53196</cdr:x>
      <cdr:y>0.43064</cdr:y>
    </cdr:from>
    <cdr:to>
      <cdr:x>0.83904</cdr:x>
      <cdr:y>0.63662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54919" y="1311235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 </a:t>
          </a:r>
          <a:r>
            <a:rPr lang="lt-LT" sz="1200" b="1" dirty="0">
              <a:solidFill>
                <a:srgbClr val="FF0000"/>
              </a:solidFill>
            </a:rPr>
            <a:t>88 </a:t>
          </a:r>
          <a:r>
            <a:rPr lang="en-US" sz="1200" b="1" dirty="0">
              <a:solidFill>
                <a:srgbClr val="FF0000"/>
              </a:solidFill>
            </a:rPr>
            <a:t>%</a:t>
          </a:r>
          <a:endParaRPr lang="lt-LT" sz="12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0.10131</cdr:x>
      <cdr:y>0.29644</cdr:y>
    </cdr:from>
    <cdr:to>
      <cdr:x>0.39971</cdr:x>
      <cdr:y>0.47961</cdr:y>
    </cdr:to>
    <cdr:sp macro="" textlink="">
      <cdr:nvSpPr>
        <cdr:cNvPr id="3" name="Oval 2"/>
        <cdr:cNvSpPr/>
      </cdr:nvSpPr>
      <cdr:spPr>
        <a:xfrm xmlns:a="http://schemas.openxmlformats.org/drawingml/2006/main">
          <a:off x="467509" y="902602"/>
          <a:ext cx="1377075" cy="557721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>
              <a:solidFill>
                <a:sysClr val="windowText" lastClr="000000"/>
              </a:solidFill>
            </a:rPr>
            <a:t>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FF0000"/>
              </a:solidFill>
            </a:rPr>
            <a:t>12 </a:t>
          </a:r>
          <a:r>
            <a:rPr lang="en-US" sz="1200" b="1" dirty="0">
              <a:solidFill>
                <a:srgbClr val="FF0000"/>
              </a:solidFill>
            </a:rPr>
            <a:t>%</a:t>
          </a:r>
          <a:endParaRPr lang="lt-LT" sz="1200" b="1" dirty="0">
            <a:solidFill>
              <a:srgbClr val="FF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7CF4B8D-32BB-44DA-AEAE-E2FC4B0D7CAA}" type="datetimeFigureOut">
              <a:rPr lang="en-US" altLang="lt-LT"/>
              <a:pPr/>
              <a:t>5/26/2022</a:t>
            </a:fld>
            <a:endParaRPr lang="en-US" altLang="lt-LT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BD7327E-8A5B-4DB6-B77F-30339F8E119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7336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71B8B2D-1BD0-4061-8850-CE7A3FA0B5E9}" type="datetimeFigureOut">
              <a:rPr lang="en-US" altLang="lt-LT"/>
              <a:pPr/>
              <a:t>5/26/2022</a:t>
            </a:fld>
            <a:endParaRPr lang="en-US" altLang="lt-L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CC64C87-DB8F-4246-A26A-D1A0D708821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11580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836370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838787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59356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4287217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777C-C439-472B-81A9-01F53309CBC4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7DC9-31BD-46B9-B74B-DFAB22F8A22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3849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/>
              <a:t>Spustelėkite piktogr. norėdami įtraukti pav.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B99A-AAA4-44A8-977D-82B225286536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C477BD3A-4CC7-4381-BAE7-9D95714A6A1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5378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9E84-5E0F-463D-9220-16310E840292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87F0C-D3C5-4809-9C62-4F0A2261326C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61967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A809B-87C2-4782-8E4F-FCDC7155645C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3E50675-6EF9-46ED-9B3B-E66AB06DF0C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3195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95A8-97D9-4628-87FE-5B5402D53465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B514F-FEFB-430D-96B2-5A6C7DCEFC2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412319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69130-EEF0-4853-B033-0005F0416EB0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20F14D6-EDC4-4993-8EB4-1ACAB8EDC911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20453243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927A-54D8-4B48-9407-C316E22B15CD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7D081C2-7C8E-4283-B391-FAD4FDEC1FD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548027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54C33-A7A5-4264-A573-0600A2C421E7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E1284-8724-4568-A010-E7D1D8CA2340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78465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D421-0556-46A5-8F91-96C3DED6A039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EA5D-16AC-46BE-8B17-C4141BC431DF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7824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F723C-5A53-4A24-8D54-0B7A4E77C478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F0C83-2AED-4D39-841C-95A6D51BF0E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68053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B34C-D4E4-4408-92E2-26DC494680AB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B5D55-59D1-4EBE-ADD2-0D303CF7096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386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2C58-5776-44EB-BEAB-B51D48D7F912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65EA-CF58-473D-BF72-9D4BA9934773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4205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D870-8D96-49F4-B6CF-7BCB9DC33E94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9FBA5-ADC4-499F-AD59-9E4198AFD299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78191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0036-3A9F-48B3-A9DA-2A9CBBB8059A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497A3-7584-4F64-B116-80F71620EB9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413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5005-943D-4108-9CDA-74A117DDD0AD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6704-827C-45D3-B594-3FFE70813B1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52111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A8195-3743-430C-969E-33984AB11DE3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7AA88-0B6F-4F97-B25D-15079C5EC76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78043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C450-0F2E-4E1E-BDA2-BD6B7A40F88D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F8427-D0BD-41DC-8262-483F0E924645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90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1">
              <a:srgbClr val="FFFFFF"/>
            </a:gs>
            <a:gs pos="100000">
              <a:srgbClr val="0080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/>
              <a:t>Spustelėję redag. ruoš. teksto stilių</a:t>
            </a:r>
          </a:p>
          <a:p>
            <a:pPr lvl="1"/>
            <a:r>
              <a:rPr lang="lt-LT" altLang="lt-LT"/>
              <a:t>Antras lygmuo</a:t>
            </a:r>
          </a:p>
          <a:p>
            <a:pPr lvl="2"/>
            <a:r>
              <a:rPr lang="lt-LT" altLang="lt-LT"/>
              <a:t>Trečias lygmuo</a:t>
            </a:r>
          </a:p>
          <a:p>
            <a:pPr lvl="3"/>
            <a:r>
              <a:rPr lang="lt-LT" altLang="lt-LT"/>
              <a:t>Ketvirtas lygmuo</a:t>
            </a:r>
          </a:p>
          <a:p>
            <a:pPr lvl="4"/>
            <a:r>
              <a:rPr lang="lt-LT" altLang="lt-LT"/>
              <a:t>Penktas lygmuo</a:t>
            </a:r>
            <a:endParaRPr lang="en-US" alt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2ADD602A-A685-401D-966A-EBED96AF4363}" type="datetimeFigureOut">
              <a:rPr lang="en-US"/>
              <a:pPr>
                <a:defRPr/>
              </a:pPr>
              <a:t>5/26/2022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3200">
                <a:solidFill>
                  <a:srgbClr val="0A304A"/>
                </a:solidFill>
                <a:latin typeface="Century Gothic" panose="020B0502020202020204" pitchFamily="34" charset="0"/>
              </a:defRPr>
            </a:lvl1pPr>
          </a:lstStyle>
          <a:p>
            <a:fld id="{D5464AC9-E530-4DB1-8FFB-77F099966CFA}" type="slidenum">
              <a:rPr lang="en-US" altLang="lt-LT"/>
              <a:pPr/>
              <a:t>‹#›</a:t>
            </a:fld>
            <a:endParaRPr lang="en-US" alt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4" r:id="rId12"/>
    <p:sldLayoutId id="2147483719" r:id="rId13"/>
    <p:sldLayoutId id="2147483725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633413" y="4308475"/>
            <a:ext cx="8143875" cy="1314450"/>
          </a:xfrm>
        </p:spPr>
        <p:txBody>
          <a:bodyPr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/>
              <a:t>20</a:t>
            </a:r>
            <a:r>
              <a:rPr lang="lt-LT" sz="4000" b="1" dirty="0"/>
              <a:t>21–2022 m. (1-3 MĖN.)</a:t>
            </a:r>
            <a:br>
              <a:rPr lang="lt-LT" sz="4000" b="1" dirty="0"/>
            </a:br>
            <a:r>
              <a:rPr lang="lt-LT" sz="4000" b="1" dirty="0"/>
              <a:t>TURIZMO STATISTIKA*</a:t>
            </a:r>
            <a:endParaRPr lang="en-US" sz="4000" b="1" dirty="0"/>
          </a:p>
        </p:txBody>
      </p:sp>
      <p:sp>
        <p:nvSpPr>
          <p:cNvPr id="19458" name="Antrinis pavadinimas 2"/>
          <p:cNvSpPr>
            <a:spLocks noGrp="1"/>
          </p:cNvSpPr>
          <p:nvPr>
            <p:ph type="subTitle" idx="1"/>
          </p:nvPr>
        </p:nvSpPr>
        <p:spPr>
          <a:xfrm>
            <a:off x="857250" y="5502275"/>
            <a:ext cx="6400800" cy="1946275"/>
          </a:xfrm>
        </p:spPr>
        <p:txBody>
          <a:bodyPr/>
          <a:lstStyle/>
          <a:p>
            <a:pPr eaLnBrk="1" hangingPunct="1"/>
            <a:r>
              <a:rPr lang="lt-LT" altLang="lt-LT" dirty="0">
                <a:solidFill>
                  <a:schemeClr val="accent1"/>
                </a:solidFill>
                <a:latin typeface="Calibri" panose="020F0502020204030204" pitchFamily="34" charset="0"/>
              </a:rPr>
              <a:t>*Statistikos departamento duomenimis</a:t>
            </a:r>
            <a:endParaRPr lang="en-US" altLang="lt-LT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lt-LT" altLang="lt-LT" dirty="0">
              <a:solidFill>
                <a:schemeClr val="accent1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7150" y="5654675"/>
            <a:ext cx="1798638" cy="97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0" name="Paveikslėli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90688" y="454025"/>
            <a:ext cx="8534400" cy="8985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3200" b="1" dirty="0">
                <a:solidFill>
                  <a:schemeClr val="accent1"/>
                </a:solidFill>
              </a:rPr>
              <a:t>Turistų skaičius 2002-2022 m.</a:t>
            </a:r>
          </a:p>
        </p:txBody>
      </p:sp>
      <p:graphicFrame>
        <p:nvGraphicFramePr>
          <p:cNvPr id="5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724709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483" name="char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988" y="5357813"/>
            <a:ext cx="805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sz="3200" b="1" dirty="0">
                <a:solidFill>
                  <a:schemeClr val="accent1"/>
                </a:solidFill>
              </a:rPr>
              <a:t>Turistų skaičiaus kitimas </a:t>
            </a:r>
            <a:br>
              <a:rPr lang="lt-LT" sz="3200" b="1" dirty="0">
                <a:solidFill>
                  <a:schemeClr val="accent1"/>
                </a:solidFill>
              </a:rPr>
            </a:br>
            <a:r>
              <a:rPr lang="lt-LT" sz="2000" b="1" dirty="0">
                <a:solidFill>
                  <a:schemeClr val="accent1"/>
                </a:solidFill>
              </a:rPr>
              <a:t>2021-2022 m. (1-3 MĖN.)</a:t>
            </a: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440132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393693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TURISTŲ IŠ UŽSIENIO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2021-2022 M. (1-3 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8091668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69988" y="519113"/>
            <a:ext cx="9783762" cy="150653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NAKVYNIŲ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2021-2022 M. (1-3 MĖN.)</a:t>
            </a:r>
          </a:p>
        </p:txBody>
      </p:sp>
      <p:graphicFrame>
        <p:nvGraphicFramePr>
          <p:cNvPr id="13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450679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1437652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NAKVYNI</a:t>
            </a:r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Ų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2021-2022 M. (1-3 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171330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1324</TotalTime>
  <Words>130</Words>
  <Application>Microsoft Office PowerPoint</Application>
  <PresentationFormat>Widescreen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Dalis</vt:lpstr>
      <vt:lpstr>2021–2022 m. (1-3 MĖN.) TURIZMO STATISTIKA*</vt:lpstr>
      <vt:lpstr>Turistų skaičius 2002-2022 m.</vt:lpstr>
      <vt:lpstr>Turistų skaičiaus kitimas  2021-2022 m. (1-3 MĖN.)</vt:lpstr>
      <vt:lpstr>TURISTŲ IŠ UŽSIENIO SKAIČIAUS KITIMAS  2021-2022 M. (1-3 MĖN.)</vt:lpstr>
      <vt:lpstr>NAKVYNIŲ SKAIČIAUS KITIMAS  2021-2022 M. (1-3 MĖN.)</vt:lpstr>
      <vt:lpstr>NAKVYNIŲ SKAIČIAUS KITIMAS  2021-2022 M. (1-3 MĖN.)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2017–2018 m. (1-9 mėn.) TURIZMO STATISTIKA*</dc:title>
  <dc:creator>useris</dc:creator>
  <cp:lastModifiedBy>Nerijus Gudaitis</cp:lastModifiedBy>
  <cp:revision>113</cp:revision>
  <dcterms:created xsi:type="dcterms:W3CDTF">2018-11-23T10:41:33Z</dcterms:created>
  <dcterms:modified xsi:type="dcterms:W3CDTF">2022-05-26T13:53:42Z</dcterms:modified>
</cp:coreProperties>
</file>