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rts/chartEx1.xml" ContentType="application/vnd.ms-office.chartex+xml"/>
  <Override PartName="/ppt/charts/style1.xml" ContentType="application/vnd.ms-office.chartstyle+xml"/>
  <Override PartName="/ppt/charts/colors1.xml" ContentType="application/vnd.ms-office.chartcolorstyl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drawings/drawing2.xml" ContentType="application/vnd.openxmlformats-officedocument.drawingml.chartshapes+xml"/>
  <Override PartName="/ppt/charts/chart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68" r:id="rId3"/>
    <p:sldId id="272" r:id="rId4"/>
    <p:sldId id="271" r:id="rId5"/>
    <p:sldId id="270" r:id="rId6"/>
    <p:sldId id="269" r:id="rId7"/>
  </p:sldIdLst>
  <p:sldSz cx="12192000" cy="6858000"/>
  <p:notesSz cx="6858000" cy="9144000"/>
  <p:defaultTextStyle>
    <a:defPPr>
      <a:defRPr lang="en-150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Ex1.xml.rels><?xml version="1.0" encoding="UTF-8" standalone="yes"?>
<Relationships xmlns="http://schemas.openxmlformats.org/package/2006/relationships"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 w="9525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2.1803729028264572E-2"/>
          <c:y val="0.1427115116990782"/>
          <c:w val="0.96609848343798266"/>
          <c:h val="0.60248997174213748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spPr>
              <a:noFill/>
              <a:ln w="26206">
                <a:noFill/>
              </a:ln>
            </c:spPr>
            <c:txPr>
              <a:bodyPr rot="-5400000" spcFirstLastPara="1" vertOverflow="ellipsis" wrap="square" anchor="ctr" anchorCtr="1"/>
              <a:lstStyle/>
              <a:p>
                <a:pPr>
                  <a:defRPr sz="1651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150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Sheet1!$A$2:$A$22</c:f>
              <c:strCache>
                <c:ptCount val="21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  <c:pt idx="15">
                  <c:v>2017</c:v>
                </c:pt>
                <c:pt idx="16">
                  <c:v>2018</c:v>
                </c:pt>
                <c:pt idx="17">
                  <c:v>2019</c:v>
                </c:pt>
                <c:pt idx="18">
                  <c:v>2020</c:v>
                </c:pt>
                <c:pt idx="19">
                  <c:v>2021</c:v>
                </c:pt>
                <c:pt idx="20">
                  <c:v>2022 (1-6 mėn.)</c:v>
                </c:pt>
              </c:strCache>
            </c:strRef>
          </c:cat>
          <c:val>
            <c:numRef>
              <c:f>Sheet1!$B$2:$B$22</c:f>
              <c:numCache>
                <c:formatCode>General</c:formatCode>
                <c:ptCount val="21"/>
                <c:pt idx="0">
                  <c:v>53265</c:v>
                </c:pt>
                <c:pt idx="1">
                  <c:v>49165</c:v>
                </c:pt>
                <c:pt idx="2">
                  <c:v>88890</c:v>
                </c:pt>
                <c:pt idx="3">
                  <c:v>123324</c:v>
                </c:pt>
                <c:pt idx="4">
                  <c:v>145988</c:v>
                </c:pt>
                <c:pt idx="5">
                  <c:v>190432</c:v>
                </c:pt>
                <c:pt idx="6">
                  <c:v>197824</c:v>
                </c:pt>
                <c:pt idx="7">
                  <c:v>171505</c:v>
                </c:pt>
                <c:pt idx="8">
                  <c:v>203062</c:v>
                </c:pt>
                <c:pt idx="9">
                  <c:v>236117</c:v>
                </c:pt>
                <c:pt idx="10">
                  <c:v>261273</c:v>
                </c:pt>
                <c:pt idx="11">
                  <c:v>272633</c:v>
                </c:pt>
                <c:pt idx="12">
                  <c:v>283788</c:v>
                </c:pt>
                <c:pt idx="13">
                  <c:v>296278</c:v>
                </c:pt>
                <c:pt idx="14">
                  <c:v>327749</c:v>
                </c:pt>
                <c:pt idx="15">
                  <c:v>329651</c:v>
                </c:pt>
                <c:pt idx="16">
                  <c:v>336712</c:v>
                </c:pt>
                <c:pt idx="17">
                  <c:v>371009</c:v>
                </c:pt>
                <c:pt idx="18">
                  <c:v>224990</c:v>
                </c:pt>
                <c:pt idx="19">
                  <c:v>246387</c:v>
                </c:pt>
                <c:pt idx="20">
                  <c:v>174748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B8A-47D6-9823-9E27AFEB67C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50747648"/>
        <c:axId val="50749440"/>
        <c:axId val="0"/>
      </c:bar3DChart>
      <c:catAx>
        <c:axId val="507476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3103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400000" spcFirstLastPara="1" vertOverflow="ellipsis" wrap="square" anchor="ctr" anchorCtr="1"/>
          <a:lstStyle/>
          <a:p>
            <a:pPr>
              <a:defRPr sz="1651" b="1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en-150"/>
          </a:p>
        </c:txPr>
        <c:crossAx val="50749440"/>
        <c:crosses val="autoZero"/>
        <c:auto val="1"/>
        <c:lblAlgn val="ctr"/>
        <c:lblOffset val="100"/>
        <c:noMultiLvlLbl val="0"/>
      </c:catAx>
      <c:valAx>
        <c:axId val="507494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9828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1651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150"/>
          </a:p>
        </c:txPr>
        <c:crossAx val="50747648"/>
        <c:crosses val="autoZero"/>
        <c:crossBetween val="between"/>
      </c:valAx>
      <c:spPr>
        <a:noFill/>
        <a:ln w="25371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651" b="1"/>
      </a:pPr>
      <a:endParaRPr lang="en-150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title>
      <c:tx>
        <c:rich>
          <a:bodyPr/>
          <a:lstStyle/>
          <a:p>
            <a:pPr algn="ctr">
              <a:defRPr sz="1405" b="0">
                <a:solidFill>
                  <a:schemeClr val="accent1"/>
                </a:solidFill>
              </a:defRPr>
            </a:pPr>
            <a:r>
              <a:rPr lang="lt-LT" sz="1405" b="0" dirty="0">
                <a:solidFill>
                  <a:schemeClr val="bg1"/>
                </a:solidFill>
              </a:rPr>
              <a:t>Turistų skaičiaus pasiskirstymas </a:t>
            </a:r>
            <a:r>
              <a:rPr lang="en-US" sz="1405" b="0" dirty="0">
                <a:solidFill>
                  <a:schemeClr val="bg1"/>
                </a:solidFill>
              </a:rPr>
              <a:t>
</a:t>
            </a:r>
            <a:r>
              <a:rPr lang="lt-LT" sz="1405" b="0" dirty="0">
                <a:solidFill>
                  <a:schemeClr val="bg1"/>
                </a:solidFill>
              </a:rPr>
              <a:t>2021 - </a:t>
            </a:r>
            <a:r>
              <a:rPr lang="en-US" sz="1405" b="0" dirty="0">
                <a:solidFill>
                  <a:schemeClr val="bg1"/>
                </a:solidFill>
              </a:rPr>
              <a:t>2</a:t>
            </a:r>
            <a:r>
              <a:rPr lang="lt-LT" sz="1405" b="0" dirty="0">
                <a:solidFill>
                  <a:schemeClr val="bg1"/>
                </a:solidFill>
              </a:rPr>
              <a:t>0</a:t>
            </a:r>
            <a:r>
              <a:rPr lang="lt-LT" sz="1405" b="0" baseline="0" dirty="0">
                <a:solidFill>
                  <a:schemeClr val="bg1"/>
                </a:solidFill>
              </a:rPr>
              <a:t>22</a:t>
            </a:r>
            <a:r>
              <a:rPr lang="en-US" sz="1405" b="0" dirty="0">
                <a:solidFill>
                  <a:schemeClr val="bg1"/>
                </a:solidFill>
              </a:rPr>
              <a:t> </a:t>
            </a:r>
            <a:r>
              <a:rPr lang="lt-LT" sz="1405" b="0" dirty="0">
                <a:solidFill>
                  <a:schemeClr val="bg1"/>
                </a:solidFill>
              </a:rPr>
              <a:t>m. (1-6 mėn.)</a:t>
            </a:r>
            <a:endParaRPr lang="en-US" sz="1400" b="0" dirty="0">
              <a:solidFill>
                <a:schemeClr val="bg1"/>
              </a:solidFill>
            </a:endParaRPr>
          </a:p>
        </c:rich>
      </c:tx>
      <c:layout>
        <c:manualLayout>
          <c:xMode val="edge"/>
          <c:yMode val="edge"/>
          <c:x val="0.21008242010985739"/>
          <c:y val="2.055905511811024E-2"/>
        </c:manualLayout>
      </c:layout>
      <c:overlay val="1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6277792233763191E-2"/>
          <c:y val="6.8647602250721723E-2"/>
          <c:w val="0.84292035398230092"/>
          <c:h val="0.9296875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2022 m.</c:v>
                </c:pt>
              </c:strCache>
            </c:strRef>
          </c:tx>
          <c:explosion val="19"/>
          <c:dPt>
            <c:idx val="0"/>
            <c:bubble3D val="0"/>
            <c:explosion val="14"/>
            <c:extLst>
              <c:ext xmlns:c16="http://schemas.microsoft.com/office/drawing/2014/chart" uri="{C3380CC4-5D6E-409C-BE32-E72D297353CC}">
                <c16:uniqueId val="{00000001-A89A-458F-95DD-4E7ECB427F49}"/>
              </c:ext>
            </c:extLst>
          </c:dPt>
          <c:dLbls>
            <c:dLbl>
              <c:idx val="0"/>
              <c:layout>
                <c:manualLayout>
                  <c:x val="-0.24281549480786202"/>
                  <c:y val="-0.26168761751496389"/>
                </c:manualLayout>
              </c:layout>
              <c:spPr>
                <a:noFill/>
                <a:ln w="25488">
                  <a:noFill/>
                </a:ln>
              </c:spPr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en-150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89A-458F-95DD-4E7ECB427F49}"/>
                </c:ext>
              </c:extLst>
            </c:dLbl>
            <c:dLbl>
              <c:idx val="1"/>
              <c:layout>
                <c:manualLayout>
                  <c:x val="9.4178547484193409E-2"/>
                  <c:y val="9.6014356344991766E-2"/>
                </c:manualLayout>
              </c:layout>
              <c:spPr>
                <a:noFill/>
                <a:ln w="25488">
                  <a:noFill/>
                </a:ln>
              </c:spPr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en-150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89A-458F-95DD-4E7ECB427F49}"/>
                </c:ext>
              </c:extLst>
            </c:dLbl>
            <c:spPr>
              <a:noFill/>
              <a:ln w="25488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150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Iš Lietuvos</c:v>
                </c:pt>
                <c:pt idx="1">
                  <c:v>Iš užsienio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156104</c:v>
                </c:pt>
                <c:pt idx="1">
                  <c:v>18644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89A-458F-95DD-4E7ECB427F4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328">
          <a:noFill/>
        </a:ln>
      </c:spPr>
    </c:plotArea>
    <c:plotVisOnly val="1"/>
    <c:dispBlanksAs val="zero"/>
    <c:showDLblsOverMax val="0"/>
  </c:chart>
  <c:spPr>
    <a:ln>
      <a:noFill/>
    </a:ln>
  </c:spPr>
  <c:txPr>
    <a:bodyPr/>
    <a:lstStyle/>
    <a:p>
      <a:pPr>
        <a:defRPr sz="1405" b="1"/>
      </a:pPr>
      <a:endParaRPr lang="en-150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0"/>
    <c:view3D>
      <c:rotX val="15"/>
      <c:rotY val="20"/>
      <c:depthPercent val="100"/>
      <c:rAngAx val="1"/>
    </c:view3D>
    <c:floor>
      <c:thickness val="0"/>
      <c:spPr>
        <a:noFill/>
        <a:ln w="9525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2.0334928229665091E-2"/>
          <c:y val="0.10986547085201812"/>
          <c:w val="0.97009569377990557"/>
          <c:h val="0.587443946188340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2021 m.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77000"/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tint val="77000"/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dLbl>
              <c:idx val="0"/>
              <c:layout>
                <c:manualLayout>
                  <c:x val="-8.1713781202922119E-3"/>
                  <c:y val="-2.67766953448254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879-467D-A54C-6933766B7754}"/>
                </c:ext>
              </c:extLst>
            </c:dLbl>
            <c:dLbl>
              <c:idx val="1"/>
              <c:layout>
                <c:manualLayout>
                  <c:x val="-8.1713781202921738E-3"/>
                  <c:y val="-1.87759290458478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879-467D-A54C-6933766B7754}"/>
                </c:ext>
              </c:extLst>
            </c:dLbl>
            <c:dLbl>
              <c:idx val="2"/>
              <c:layout>
                <c:manualLayout>
                  <c:x val="-1.6342756240584476E-3"/>
                  <c:y val="-1.83377820227726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879-467D-A54C-6933766B7754}"/>
                </c:ext>
              </c:extLst>
            </c:dLbl>
            <c:spPr>
              <a:noFill/>
              <a:ln w="25115">
                <a:noFill/>
              </a:ln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78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150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Lapas1!$A$2:$A$4</c:f>
              <c:strCache>
                <c:ptCount val="3"/>
                <c:pt idx="0">
                  <c:v>Bendras skaičius</c:v>
                </c:pt>
                <c:pt idx="1">
                  <c:v>Iš Lietuvos</c:v>
                </c:pt>
                <c:pt idx="2">
                  <c:v>Iš užsienio</c:v>
                </c:pt>
              </c:strCache>
            </c:strRef>
          </c:cat>
          <c:val>
            <c:numRef>
              <c:f>Lapas1!$B$2:$B$4</c:f>
              <c:numCache>
                <c:formatCode>General</c:formatCode>
                <c:ptCount val="3"/>
                <c:pt idx="0">
                  <c:v>46891</c:v>
                </c:pt>
                <c:pt idx="1">
                  <c:v>45901</c:v>
                </c:pt>
                <c:pt idx="2">
                  <c:v>990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3-D879-467D-A54C-6933766B7754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2022 m.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76000"/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shade val="76000"/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dLbl>
              <c:idx val="0"/>
              <c:layout>
                <c:manualLayout>
                  <c:x val="3.2685512481169E-2"/>
                  <c:y val="-3.68217658241656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879-467D-A54C-6933766B7754}"/>
                </c:ext>
              </c:extLst>
            </c:dLbl>
            <c:dLbl>
              <c:idx val="1"/>
              <c:layout>
                <c:manualLayout>
                  <c:x val="2.4514134360876627E-2"/>
                  <c:y val="-2.75067876123554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879-467D-A54C-6933766B7754}"/>
                </c:ext>
              </c:extLst>
            </c:dLbl>
            <c:dLbl>
              <c:idx val="2"/>
              <c:layout>
                <c:manualLayout>
                  <c:x val="1.797703186464274E-2"/>
                  <c:y val="-3.05631488803178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879-467D-A54C-6933766B7754}"/>
                </c:ext>
              </c:extLst>
            </c:dLbl>
            <c:spPr>
              <a:noFill/>
              <a:ln w="25115">
                <a:noFill/>
              </a:ln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78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150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Lapas1!$A$2:$A$4</c:f>
              <c:strCache>
                <c:ptCount val="3"/>
                <c:pt idx="0">
                  <c:v>Bendras skaičius</c:v>
                </c:pt>
                <c:pt idx="1">
                  <c:v>Iš Lietuvos</c:v>
                </c:pt>
                <c:pt idx="2">
                  <c:v>Iš užsienio</c:v>
                </c:pt>
              </c:strCache>
            </c:strRef>
          </c:cat>
          <c:val>
            <c:numRef>
              <c:f>Lapas1!$C$2:$C$4</c:f>
              <c:numCache>
                <c:formatCode>General</c:formatCode>
                <c:ptCount val="3"/>
                <c:pt idx="0">
                  <c:v>174748</c:v>
                </c:pt>
                <c:pt idx="1">
                  <c:v>156104</c:v>
                </c:pt>
                <c:pt idx="2">
                  <c:v>18644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7-D879-467D-A54C-6933766B775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50683264"/>
        <c:axId val="72136192"/>
        <c:axId val="0"/>
      </c:bar3DChart>
      <c:catAx>
        <c:axId val="506832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558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78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150"/>
          </a:p>
        </c:txPr>
        <c:crossAx val="72136192"/>
        <c:crosses val="autoZero"/>
        <c:auto val="1"/>
        <c:lblAlgn val="ctr"/>
        <c:lblOffset val="100"/>
        <c:noMultiLvlLbl val="0"/>
      </c:catAx>
      <c:valAx>
        <c:axId val="7213619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50683264"/>
        <c:crosses val="autoZero"/>
        <c:crossBetween val="between"/>
      </c:valAx>
      <c:spPr>
        <a:noFill/>
        <a:ln w="25357">
          <a:noFill/>
        </a:ln>
      </c:spPr>
    </c:plotArea>
    <c:legend>
      <c:legendPos val="t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780" b="1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en-150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780" b="1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150"/>
          </a:p>
        </c:txPr>
      </c:legendEntry>
      <c:layout>
        <c:manualLayout>
          <c:xMode val="edge"/>
          <c:yMode val="edge"/>
          <c:x val="0.35273776117675398"/>
          <c:y val="0.91473997166283461"/>
          <c:w val="0.34710125477461934"/>
          <c:h val="7.7678442849510893E-2"/>
        </c:manualLayout>
      </c:layout>
      <c:overlay val="0"/>
      <c:spPr>
        <a:noFill/>
        <a:ln w="25115">
          <a:noFill/>
        </a:ln>
      </c:spPr>
      <c:txPr>
        <a:bodyPr rot="0" spcFirstLastPara="1" vertOverflow="ellipsis" vert="horz" wrap="square" anchor="ctr" anchorCtr="1"/>
        <a:lstStyle/>
        <a:p>
          <a:pPr>
            <a:defRPr sz="1780" b="1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150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80" b="1"/>
      </a:pPr>
      <a:endParaRPr lang="en-150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5494505494505512"/>
          <c:y val="3.6960985626283402E-2"/>
          <c:w val="0.82967032967032972"/>
          <c:h val="0.8911704312114996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2021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77000"/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tint val="77000"/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spPr>
              <a:noFill/>
              <a:ln w="29709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89" b="1" i="0" u="none" strike="noStrike" kern="1200" baseline="0">
                    <a:ln>
                      <a:noFill/>
                    </a:ln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150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Lapas1!$A$2:$A$9</c:f>
              <c:strCache>
                <c:ptCount val="8"/>
                <c:pt idx="0">
                  <c:v>Kitos šalys</c:v>
                </c:pt>
                <c:pt idx="1">
                  <c:v>Estija</c:v>
                </c:pt>
                <c:pt idx="2">
                  <c:v>Izraelis</c:v>
                </c:pt>
                <c:pt idx="3">
                  <c:v>Vokietija</c:v>
                </c:pt>
                <c:pt idx="4">
                  <c:v>Latvija</c:v>
                </c:pt>
                <c:pt idx="5">
                  <c:v>Rusija</c:v>
                </c:pt>
                <c:pt idx="6">
                  <c:v>Baltarusija</c:v>
                </c:pt>
                <c:pt idx="7">
                  <c:v>Lenkija</c:v>
                </c:pt>
              </c:strCache>
            </c:strRef>
          </c:cat>
          <c:val>
            <c:numRef>
              <c:f>Lapas1!$B$2:$B$9</c:f>
              <c:numCache>
                <c:formatCode>General</c:formatCode>
                <c:ptCount val="8"/>
                <c:pt idx="0">
                  <c:v>249</c:v>
                </c:pt>
                <c:pt idx="1">
                  <c:v>29</c:v>
                </c:pt>
                <c:pt idx="2">
                  <c:v>22</c:v>
                </c:pt>
                <c:pt idx="3">
                  <c:v>158</c:v>
                </c:pt>
                <c:pt idx="4">
                  <c:v>206</c:v>
                </c:pt>
                <c:pt idx="5">
                  <c:v>26</c:v>
                </c:pt>
                <c:pt idx="6">
                  <c:v>35</c:v>
                </c:pt>
                <c:pt idx="7">
                  <c:v>265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44E-4B61-B2E8-3854CD1CD15E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2022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76000"/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shade val="76000"/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dLbl>
              <c:idx val="7"/>
              <c:layout>
                <c:manualLayout>
                  <c:x val="-1.8810113439937275E-16"/>
                  <c:y val="-6.4469806642027948E-18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4E-4B61-B2E8-3854CD1CD15E}"/>
                </c:ext>
              </c:extLst>
            </c:dLbl>
            <c:spPr>
              <a:noFill/>
              <a:ln w="29709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931" b="1" i="0" u="none" strike="noStrike" kern="1200" baseline="0">
                    <a:ln>
                      <a:noFill/>
                    </a:ln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150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Lapas1!$A$2:$A$9</c:f>
              <c:strCache>
                <c:ptCount val="8"/>
                <c:pt idx="0">
                  <c:v>Kitos šalys</c:v>
                </c:pt>
                <c:pt idx="1">
                  <c:v>Estija</c:v>
                </c:pt>
                <c:pt idx="2">
                  <c:v>Izraelis</c:v>
                </c:pt>
                <c:pt idx="3">
                  <c:v>Vokietija</c:v>
                </c:pt>
                <c:pt idx="4">
                  <c:v>Latvija</c:v>
                </c:pt>
                <c:pt idx="5">
                  <c:v>Rusija</c:v>
                </c:pt>
                <c:pt idx="6">
                  <c:v>Baltarusija</c:v>
                </c:pt>
                <c:pt idx="7">
                  <c:v>Lenkija</c:v>
                </c:pt>
              </c:strCache>
            </c:strRef>
          </c:cat>
          <c:val>
            <c:numRef>
              <c:f>Lapas1!$C$2:$C$9</c:f>
              <c:numCache>
                <c:formatCode>General</c:formatCode>
                <c:ptCount val="8"/>
                <c:pt idx="0">
                  <c:v>2928</c:v>
                </c:pt>
                <c:pt idx="1">
                  <c:v>400</c:v>
                </c:pt>
                <c:pt idx="2">
                  <c:v>1486</c:v>
                </c:pt>
                <c:pt idx="3">
                  <c:v>1458</c:v>
                </c:pt>
                <c:pt idx="4">
                  <c:v>5543</c:v>
                </c:pt>
                <c:pt idx="5">
                  <c:v>554</c:v>
                </c:pt>
                <c:pt idx="6">
                  <c:v>1398</c:v>
                </c:pt>
                <c:pt idx="7">
                  <c:v>4877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44E-4B61-B2E8-3854CD1CD15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5"/>
        <c:overlap val="-45"/>
        <c:axId val="73883008"/>
        <c:axId val="73888896"/>
      </c:barChart>
      <c:catAx>
        <c:axId val="7388300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53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931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150"/>
          </a:p>
        </c:txPr>
        <c:crossAx val="73888896"/>
        <c:crosses val="autoZero"/>
        <c:auto val="1"/>
        <c:lblAlgn val="ctr"/>
        <c:lblOffset val="100"/>
        <c:noMultiLvlLbl val="0"/>
      </c:catAx>
      <c:valAx>
        <c:axId val="73888896"/>
        <c:scaling>
          <c:orientation val="minMax"/>
          <c:max val="7300"/>
          <c:min val="0"/>
        </c:scaling>
        <c:delete val="0"/>
        <c:axPos val="b"/>
        <c:numFmt formatCode="General" sourceLinked="1"/>
        <c:majorTickMark val="out"/>
        <c:minorTickMark val="none"/>
        <c:tickLblPos val="none"/>
        <c:spPr>
          <a:ln>
            <a:noFill/>
          </a:ln>
        </c:spPr>
        <c:crossAx val="7388300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1551" b="0" i="0" u="none" strike="noStrike" baseline="0">
                <a:solidFill>
                  <a:schemeClr val="bg1"/>
                </a:solidFill>
                <a:latin typeface="Calibri"/>
                <a:ea typeface="Calibri"/>
                <a:cs typeface="Calibri"/>
              </a:defRPr>
            </a:pPr>
            <a:endParaRPr lang="en-150"/>
          </a:p>
        </c:txPr>
      </c:legendEntry>
      <c:legendEntry>
        <c:idx val="1"/>
        <c:txPr>
          <a:bodyPr/>
          <a:lstStyle/>
          <a:p>
            <a:pPr>
              <a:defRPr sz="1551" b="0" i="0" u="none" strike="noStrike" baseline="0">
                <a:solidFill>
                  <a:srgbClr val="002060"/>
                </a:solidFill>
                <a:latin typeface="Calibri"/>
                <a:ea typeface="Calibri"/>
                <a:cs typeface="Calibri"/>
              </a:defRPr>
            </a:pPr>
            <a:endParaRPr lang="en-150"/>
          </a:p>
        </c:txPr>
      </c:legendEntry>
      <c:layout>
        <c:manualLayout>
          <c:xMode val="edge"/>
          <c:yMode val="edge"/>
          <c:x val="0.83186813186813191"/>
          <c:y val="0.84394250513347113"/>
          <c:w val="0.16703296703296719"/>
          <c:h val="5.9548254620123281E-2"/>
        </c:manualLayout>
      </c:layout>
      <c:overlay val="0"/>
      <c:spPr>
        <a:noFill/>
        <a:ln w="30650">
          <a:noFill/>
        </a:ln>
      </c:spPr>
      <c:txPr>
        <a:bodyPr rot="0" spcFirstLastPara="1" vertOverflow="ellipsis" vert="horz" wrap="square" anchor="ctr" anchorCtr="1"/>
        <a:lstStyle/>
        <a:p>
          <a:pPr>
            <a:defRPr sz="1445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150"/>
        </a:p>
      </c:txPr>
    </c:legend>
    <c:plotVisOnly val="1"/>
    <c:dispBlanksAs val="zero"/>
    <c:showDLblsOverMax val="0"/>
  </c:chart>
  <c:spPr>
    <a:noFill/>
    <a:ln>
      <a:noFill/>
    </a:ln>
  </c:spPr>
  <c:txPr>
    <a:bodyPr/>
    <a:lstStyle/>
    <a:p>
      <a:pPr>
        <a:defRPr/>
      </a:pPr>
      <a:endParaRPr lang="en-150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0"/>
    <c:view3D>
      <c:rotX val="15"/>
      <c:rotY val="20"/>
      <c:depthPercent val="100"/>
      <c:rAngAx val="1"/>
    </c:view3D>
    <c:floor>
      <c:thickness val="0"/>
      <c:spPr>
        <a:noFill/>
        <a:ln w="9525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2.0334928229665091E-2"/>
          <c:y val="0.1098654708520182"/>
          <c:w val="0.97009569377990634"/>
          <c:h val="0.587443946188340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2021 m.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77000"/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tint val="77000"/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dLbl>
              <c:idx val="0"/>
              <c:layout>
                <c:manualLayout>
                  <c:x val="-8.1713781202922119E-3"/>
                  <c:y val="-2.67766953448254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22-4548-A129-FCB2CAF799C5}"/>
                </c:ext>
              </c:extLst>
            </c:dLbl>
            <c:dLbl>
              <c:idx val="1"/>
              <c:layout>
                <c:manualLayout>
                  <c:x val="-8.1713781202921495E-3"/>
                  <c:y val="-1.87759290458478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822-4548-A129-FCB2CAF799C5}"/>
                </c:ext>
              </c:extLst>
            </c:dLbl>
            <c:dLbl>
              <c:idx val="2"/>
              <c:layout>
                <c:manualLayout>
                  <c:x val="-1.6342756240584509E-3"/>
                  <c:y val="-1.83377820227726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822-4548-A129-FCB2CAF799C5}"/>
                </c:ext>
              </c:extLst>
            </c:dLbl>
            <c:spPr>
              <a:noFill/>
              <a:ln w="25115">
                <a:noFill/>
              </a:ln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78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150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Lapas1!$A$2:$A$4</c:f>
              <c:strCache>
                <c:ptCount val="3"/>
                <c:pt idx="0">
                  <c:v>Bendras skaičius</c:v>
                </c:pt>
                <c:pt idx="1">
                  <c:v>Iš Lietuvos</c:v>
                </c:pt>
                <c:pt idx="2">
                  <c:v>Iš užsienio</c:v>
                </c:pt>
              </c:strCache>
            </c:strRef>
          </c:cat>
          <c:val>
            <c:numRef>
              <c:f>Lapas1!$B$2:$B$4</c:f>
              <c:numCache>
                <c:formatCode>General</c:formatCode>
                <c:ptCount val="3"/>
                <c:pt idx="0">
                  <c:v>150119</c:v>
                </c:pt>
                <c:pt idx="1">
                  <c:v>146199</c:v>
                </c:pt>
                <c:pt idx="2">
                  <c:v>3920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3-9822-4548-A129-FCB2CAF799C5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2022 m.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76000"/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shade val="76000"/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dLbl>
              <c:idx val="0"/>
              <c:layout>
                <c:manualLayout>
                  <c:x val="3.2685512481169098E-2"/>
                  <c:y val="-3.68217658241657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822-4548-A129-FCB2CAF799C5}"/>
                </c:ext>
              </c:extLst>
            </c:dLbl>
            <c:dLbl>
              <c:idx val="1"/>
              <c:layout>
                <c:manualLayout>
                  <c:x val="2.4514134360876627E-2"/>
                  <c:y val="-2.75067876123554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822-4548-A129-FCB2CAF799C5}"/>
                </c:ext>
              </c:extLst>
            </c:dLbl>
            <c:dLbl>
              <c:idx val="2"/>
              <c:layout>
                <c:manualLayout>
                  <c:x val="1.797703186464274E-2"/>
                  <c:y val="-3.05631488803178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822-4548-A129-FCB2CAF799C5}"/>
                </c:ext>
              </c:extLst>
            </c:dLbl>
            <c:spPr>
              <a:noFill/>
              <a:ln w="25115">
                <a:noFill/>
              </a:ln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78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150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Lapas1!$A$2:$A$4</c:f>
              <c:strCache>
                <c:ptCount val="3"/>
                <c:pt idx="0">
                  <c:v>Bendras skaičius</c:v>
                </c:pt>
                <c:pt idx="1">
                  <c:v>Iš Lietuvos</c:v>
                </c:pt>
                <c:pt idx="2">
                  <c:v>Iš užsienio</c:v>
                </c:pt>
              </c:strCache>
            </c:strRef>
          </c:cat>
          <c:val>
            <c:numRef>
              <c:f>Lapas1!$C$2:$C$4</c:f>
              <c:numCache>
                <c:formatCode>General</c:formatCode>
                <c:ptCount val="3"/>
                <c:pt idx="0">
                  <c:v>426979</c:v>
                </c:pt>
                <c:pt idx="1">
                  <c:v>360231</c:v>
                </c:pt>
                <c:pt idx="2">
                  <c:v>66748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7-9822-4548-A129-FCB2CAF799C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72506752"/>
        <c:axId val="72512640"/>
        <c:axId val="0"/>
      </c:bar3DChart>
      <c:catAx>
        <c:axId val="725067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558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78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150"/>
          </a:p>
        </c:txPr>
        <c:crossAx val="72512640"/>
        <c:crosses val="autoZero"/>
        <c:auto val="1"/>
        <c:lblAlgn val="ctr"/>
        <c:lblOffset val="100"/>
        <c:noMultiLvlLbl val="0"/>
      </c:catAx>
      <c:valAx>
        <c:axId val="7251264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72506752"/>
        <c:crosses val="autoZero"/>
        <c:crossBetween val="between"/>
      </c:valAx>
      <c:spPr>
        <a:noFill/>
        <a:ln w="25357">
          <a:noFill/>
        </a:ln>
      </c:spPr>
    </c:plotArea>
    <c:legend>
      <c:legendPos val="t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780" b="1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en-150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780" b="1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150"/>
          </a:p>
        </c:txPr>
      </c:legendEntry>
      <c:layout>
        <c:manualLayout>
          <c:xMode val="edge"/>
          <c:yMode val="edge"/>
          <c:x val="0.35273776117675398"/>
          <c:y val="0.91473997166283461"/>
          <c:w val="0.34710125477461934"/>
          <c:h val="7.7678442849510893E-2"/>
        </c:manualLayout>
      </c:layout>
      <c:overlay val="0"/>
      <c:spPr>
        <a:noFill/>
        <a:ln w="25115">
          <a:noFill/>
        </a:ln>
      </c:spPr>
      <c:txPr>
        <a:bodyPr rot="0" spcFirstLastPara="1" vertOverflow="ellipsis" vert="horz" wrap="square" anchor="ctr" anchorCtr="1"/>
        <a:lstStyle/>
        <a:p>
          <a:pPr>
            <a:defRPr sz="178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150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80" b="1"/>
      </a:pPr>
      <a:endParaRPr lang="en-150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title>
      <c:tx>
        <c:rich>
          <a:bodyPr/>
          <a:lstStyle/>
          <a:p>
            <a:pPr algn="ctr">
              <a:defRPr sz="1405" b="0">
                <a:solidFill>
                  <a:schemeClr val="bg1"/>
                </a:solidFill>
              </a:defRPr>
            </a:pPr>
            <a:r>
              <a:rPr lang="lt-LT" sz="1405" b="0" dirty="0">
                <a:solidFill>
                  <a:schemeClr val="bg1"/>
                </a:solidFill>
              </a:rPr>
              <a:t>Nakvynių skaičiaus pasiskirstymas </a:t>
            </a:r>
            <a:r>
              <a:rPr lang="en-US" sz="1405" b="0" dirty="0">
                <a:solidFill>
                  <a:schemeClr val="bg1"/>
                </a:solidFill>
              </a:rPr>
              <a:t>
</a:t>
            </a:r>
            <a:r>
              <a:rPr lang="lt-LT" sz="1405" b="0" dirty="0">
                <a:solidFill>
                  <a:schemeClr val="bg1"/>
                </a:solidFill>
              </a:rPr>
              <a:t>2021 - </a:t>
            </a:r>
            <a:r>
              <a:rPr lang="en-US" sz="1405" b="0" dirty="0">
                <a:solidFill>
                  <a:schemeClr val="bg1"/>
                </a:solidFill>
              </a:rPr>
              <a:t>2</a:t>
            </a:r>
            <a:r>
              <a:rPr lang="lt-LT" sz="1405" b="0" dirty="0">
                <a:solidFill>
                  <a:schemeClr val="bg1"/>
                </a:solidFill>
              </a:rPr>
              <a:t>0</a:t>
            </a:r>
            <a:r>
              <a:rPr lang="lt-LT" sz="1405" b="0" baseline="0" dirty="0">
                <a:solidFill>
                  <a:schemeClr val="bg1"/>
                </a:solidFill>
              </a:rPr>
              <a:t>22</a:t>
            </a:r>
            <a:r>
              <a:rPr lang="en-US" sz="1405" b="0" dirty="0">
                <a:solidFill>
                  <a:schemeClr val="bg1"/>
                </a:solidFill>
              </a:rPr>
              <a:t> </a:t>
            </a:r>
            <a:r>
              <a:rPr lang="lt-LT" sz="1405" b="0" dirty="0">
                <a:solidFill>
                  <a:schemeClr val="bg1"/>
                </a:solidFill>
              </a:rPr>
              <a:t>m. (1-6 mėn.)</a:t>
            </a:r>
            <a:endParaRPr lang="en-US" sz="1400" b="0" dirty="0">
              <a:solidFill>
                <a:schemeClr val="bg1"/>
              </a:solidFill>
            </a:endParaRPr>
          </a:p>
        </c:rich>
      </c:tx>
      <c:layout>
        <c:manualLayout>
          <c:xMode val="edge"/>
          <c:yMode val="edge"/>
          <c:x val="0.21008242010985739"/>
          <c:y val="2.055905511811024E-2"/>
        </c:manualLayout>
      </c:layout>
      <c:overlay val="1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6277792233763191E-2"/>
          <c:y val="6.8647602250721723E-2"/>
          <c:w val="0.84292035398230092"/>
          <c:h val="0.9296875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2022 m.</c:v>
                </c:pt>
              </c:strCache>
            </c:strRef>
          </c:tx>
          <c:explosion val="19"/>
          <c:dPt>
            <c:idx val="0"/>
            <c:bubble3D val="0"/>
            <c:explosion val="14"/>
            <c:extLst>
              <c:ext xmlns:c16="http://schemas.microsoft.com/office/drawing/2014/chart" uri="{C3380CC4-5D6E-409C-BE32-E72D297353CC}">
                <c16:uniqueId val="{00000001-4B54-4465-8BB1-5E4CC05874AF}"/>
              </c:ext>
            </c:extLst>
          </c:dPt>
          <c:dLbls>
            <c:dLbl>
              <c:idx val="0"/>
              <c:layout>
                <c:manualLayout>
                  <c:x val="-0.2015358205727496"/>
                  <c:y val="-0.19912211703464067"/>
                </c:manualLayout>
              </c:layout>
              <c:spPr>
                <a:noFill/>
                <a:ln w="25488">
                  <a:noFill/>
                </a:ln>
              </c:spPr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en-150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B54-4465-8BB1-5E4CC05874AF}"/>
                </c:ext>
              </c:extLst>
            </c:dLbl>
            <c:dLbl>
              <c:idx val="1"/>
              <c:layout>
                <c:manualLayout>
                  <c:x val="0.12169833030760183"/>
                  <c:y val="0.10480629921259843"/>
                </c:manualLayout>
              </c:layout>
              <c:spPr>
                <a:noFill/>
                <a:ln w="25488">
                  <a:noFill/>
                </a:ln>
              </c:spPr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en-150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B54-4465-8BB1-5E4CC05874AF}"/>
                </c:ext>
              </c:extLst>
            </c:dLbl>
            <c:spPr>
              <a:noFill/>
              <a:ln w="25488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150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Iš Lietuvos</c:v>
                </c:pt>
                <c:pt idx="1">
                  <c:v>Iš užsienio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360231</c:v>
                </c:pt>
                <c:pt idx="1">
                  <c:v>66748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B54-4465-8BB1-5E4CC05874A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328">
          <a:noFill/>
        </a:ln>
      </c:spPr>
    </c:plotArea>
    <c:plotVisOnly val="1"/>
    <c:dispBlanksAs val="zero"/>
    <c:showDLblsOverMax val="0"/>
  </c:chart>
  <c:spPr>
    <a:ln>
      <a:noFill/>
    </a:ln>
  </c:spPr>
  <c:txPr>
    <a:bodyPr/>
    <a:lstStyle/>
    <a:p>
      <a:pPr>
        <a:defRPr sz="1405" b="1"/>
      </a:pPr>
      <a:endParaRPr lang="en-150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5494505494505523"/>
          <c:y val="3.6960985626283402E-2"/>
          <c:w val="0.82967032967032972"/>
          <c:h val="0.8911704312114996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2021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77000"/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tint val="77000"/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spPr>
              <a:noFill/>
              <a:ln w="29709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89" b="1" i="0" u="none" strike="noStrike" kern="1200" baseline="0">
                    <a:ln>
                      <a:noFill/>
                    </a:ln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150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Lapas1!$A$2:$A$9</c:f>
              <c:strCache>
                <c:ptCount val="8"/>
                <c:pt idx="0">
                  <c:v>Kitos šalys</c:v>
                </c:pt>
                <c:pt idx="1">
                  <c:v>Estija</c:v>
                </c:pt>
                <c:pt idx="2">
                  <c:v>Latvija</c:v>
                </c:pt>
                <c:pt idx="3">
                  <c:v>Lenkija</c:v>
                </c:pt>
                <c:pt idx="4">
                  <c:v>Izraelis</c:v>
                </c:pt>
                <c:pt idx="5">
                  <c:v>Vokietija</c:v>
                </c:pt>
                <c:pt idx="6">
                  <c:v>Rusija</c:v>
                </c:pt>
                <c:pt idx="7">
                  <c:v>Baltarusija</c:v>
                </c:pt>
              </c:strCache>
            </c:strRef>
          </c:cat>
          <c:val>
            <c:numRef>
              <c:f>Lapas1!$B$2:$B$9</c:f>
              <c:numCache>
                <c:formatCode>General</c:formatCode>
                <c:ptCount val="8"/>
                <c:pt idx="0">
                  <c:v>932</c:v>
                </c:pt>
                <c:pt idx="1">
                  <c:v>145</c:v>
                </c:pt>
                <c:pt idx="2">
                  <c:v>725</c:v>
                </c:pt>
                <c:pt idx="3">
                  <c:v>783</c:v>
                </c:pt>
                <c:pt idx="4">
                  <c:v>116</c:v>
                </c:pt>
                <c:pt idx="5">
                  <c:v>1007</c:v>
                </c:pt>
                <c:pt idx="6">
                  <c:v>78</c:v>
                </c:pt>
                <c:pt idx="7">
                  <c:v>134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D6C-4F7A-8BAA-8695C1BF5F44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2022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76000"/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shade val="76000"/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dLbl>
              <c:idx val="7"/>
              <c:layout>
                <c:manualLayout>
                  <c:x val="-1.8810113439937315E-16"/>
                  <c:y val="-6.4469806642028079E-18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D6C-4F7A-8BAA-8695C1BF5F44}"/>
                </c:ext>
              </c:extLst>
            </c:dLbl>
            <c:spPr>
              <a:noFill/>
              <a:ln w="29709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931" b="1" i="0" u="none" strike="noStrike" kern="1200" baseline="0">
                    <a:ln>
                      <a:noFill/>
                    </a:ln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150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Lapas1!$A$2:$A$9</c:f>
              <c:strCache>
                <c:ptCount val="8"/>
                <c:pt idx="0">
                  <c:v>Kitos šalys</c:v>
                </c:pt>
                <c:pt idx="1">
                  <c:v>Estija</c:v>
                </c:pt>
                <c:pt idx="2">
                  <c:v>Latvija</c:v>
                </c:pt>
                <c:pt idx="3">
                  <c:v>Lenkija</c:v>
                </c:pt>
                <c:pt idx="4">
                  <c:v>Izraelis</c:v>
                </c:pt>
                <c:pt idx="5">
                  <c:v>Vokietija</c:v>
                </c:pt>
                <c:pt idx="6">
                  <c:v>Rusija</c:v>
                </c:pt>
                <c:pt idx="7">
                  <c:v>Baltarusija</c:v>
                </c:pt>
              </c:strCache>
            </c:strRef>
          </c:cat>
          <c:val>
            <c:numRef>
              <c:f>Lapas1!$C$2:$C$9</c:f>
              <c:numCache>
                <c:formatCode>General</c:formatCode>
                <c:ptCount val="8"/>
                <c:pt idx="0">
                  <c:v>9897</c:v>
                </c:pt>
                <c:pt idx="1">
                  <c:v>1586</c:v>
                </c:pt>
                <c:pt idx="2">
                  <c:v>13393</c:v>
                </c:pt>
                <c:pt idx="3">
                  <c:v>10039</c:v>
                </c:pt>
                <c:pt idx="4">
                  <c:v>11968</c:v>
                </c:pt>
                <c:pt idx="5">
                  <c:v>14648</c:v>
                </c:pt>
                <c:pt idx="6">
                  <c:v>2127</c:v>
                </c:pt>
                <c:pt idx="7">
                  <c:v>3090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D6C-4F7A-8BAA-8695C1BF5F4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5"/>
        <c:overlap val="-45"/>
        <c:axId val="116839936"/>
        <c:axId val="116841472"/>
      </c:barChart>
      <c:catAx>
        <c:axId val="11683993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53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931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150"/>
          </a:p>
        </c:txPr>
        <c:crossAx val="116841472"/>
        <c:crosses val="autoZero"/>
        <c:auto val="1"/>
        <c:lblAlgn val="ctr"/>
        <c:lblOffset val="100"/>
        <c:noMultiLvlLbl val="0"/>
      </c:catAx>
      <c:valAx>
        <c:axId val="116841472"/>
        <c:scaling>
          <c:orientation val="minMax"/>
          <c:max val="29000"/>
          <c:min val="0"/>
        </c:scaling>
        <c:delete val="0"/>
        <c:axPos val="b"/>
        <c:numFmt formatCode="General" sourceLinked="1"/>
        <c:majorTickMark val="out"/>
        <c:minorTickMark val="none"/>
        <c:tickLblPos val="none"/>
        <c:spPr>
          <a:ln>
            <a:noFill/>
          </a:ln>
        </c:spPr>
        <c:crossAx val="116839936"/>
        <c:crosses val="autoZero"/>
        <c:crossBetween val="between"/>
      </c:valAx>
      <c:spPr>
        <a:noFill/>
        <a:ln w="29709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1551" b="0" i="0" u="none" strike="noStrike" baseline="0">
                <a:solidFill>
                  <a:schemeClr val="bg1"/>
                </a:solidFill>
                <a:latin typeface="Calibri"/>
                <a:ea typeface="Calibri"/>
                <a:cs typeface="Calibri"/>
              </a:defRPr>
            </a:pPr>
            <a:endParaRPr lang="en-150"/>
          </a:p>
        </c:txPr>
      </c:legendEntry>
      <c:legendEntry>
        <c:idx val="1"/>
        <c:txPr>
          <a:bodyPr/>
          <a:lstStyle/>
          <a:p>
            <a:pPr>
              <a:defRPr sz="1551" b="0" i="0" u="none" strike="noStrike" baseline="0">
                <a:solidFill>
                  <a:srgbClr val="002060"/>
                </a:solidFill>
                <a:latin typeface="Calibri"/>
                <a:ea typeface="Calibri"/>
                <a:cs typeface="Calibri"/>
              </a:defRPr>
            </a:pPr>
            <a:endParaRPr lang="en-150"/>
          </a:p>
        </c:txPr>
      </c:legendEntry>
      <c:layout>
        <c:manualLayout>
          <c:xMode val="edge"/>
          <c:yMode val="edge"/>
          <c:x val="0.83186813186813191"/>
          <c:y val="0.84394250513347135"/>
          <c:w val="0.16703296703296724"/>
          <c:h val="5.9548254620123302E-2"/>
        </c:manualLayout>
      </c:layout>
      <c:overlay val="0"/>
      <c:spPr>
        <a:noFill/>
        <a:ln w="30650">
          <a:noFill/>
        </a:ln>
      </c:spPr>
      <c:txPr>
        <a:bodyPr rot="0" spcFirstLastPara="1" vertOverflow="ellipsis" vert="horz" wrap="square" anchor="ctr" anchorCtr="1"/>
        <a:lstStyle/>
        <a:p>
          <a:pPr>
            <a:defRPr sz="1445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150"/>
        </a:p>
      </c:txPr>
    </c:legend>
    <c:plotVisOnly val="1"/>
    <c:dispBlanksAs val="zero"/>
    <c:showDLblsOverMax val="0"/>
  </c:chart>
  <c:spPr>
    <a:noFill/>
    <a:ln>
      <a:noFill/>
    </a:ln>
  </c:spPr>
  <c:txPr>
    <a:bodyPr/>
    <a:lstStyle/>
    <a:p>
      <a:pPr>
        <a:defRPr/>
      </a:pPr>
      <a:endParaRPr lang="en-150"/>
    </a:p>
  </c:txPr>
  <c:externalData r:id="rId1">
    <c:autoUpdate val="0"/>
  </c:externalData>
</c:chartSpace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>
    <cx:title pos="t" align="ctr" overlay="0">
      <cx:txPr>
        <a:bodyPr spcFirstLastPara="1" vertOverflow="ellipsis" horzOverflow="overflow" wrap="square" lIns="0" tIns="0" rIns="0" bIns="0" anchor="ctr" anchorCtr="1"/>
        <a:lstStyle/>
        <a:p>
          <a:pPr algn="ctr" rtl="0">
            <a:defRPr/>
          </a:pPr>
          <a:endParaRPr lang="en-GB" sz="1862" b="0" i="0" u="none" strike="noStrike" baseline="0" dirty="0">
            <a:solidFill>
              <a:prstClr val="black">
                <a:lumMod val="65000"/>
                <a:lumOff val="35000"/>
              </a:prstClr>
            </a:solidFill>
            <a:latin typeface="Calibri" panose="020F0502020204030204"/>
          </a:endParaRPr>
        </a:p>
      </cx:txPr>
    </cx:title>
    <cx:plotArea>
      <cx:plotAreaRegion>
        <cx:plotSurface>
          <cx:spPr>
            <a:noFill/>
            <a:ln w="0">
              <a:noFill/>
            </a:ln>
          </cx:spPr>
        </cx:plotSurface>
      </cx:plotAreaRegion>
    </cx:plotArea>
  </cx:chart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6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0.52063</cdr:x>
      <cdr:y>0.46925</cdr:y>
    </cdr:from>
    <cdr:to>
      <cdr:x>0.82771</cdr:x>
      <cdr:y>0.67523</cdr:y>
    </cdr:to>
    <cdr:sp macro="" textlink="">
      <cdr:nvSpPr>
        <cdr:cNvPr id="2" name="Oval 1"/>
        <cdr:cNvSpPr/>
      </cdr:nvSpPr>
      <cdr:spPr>
        <a:xfrm xmlns:a="http://schemas.openxmlformats.org/drawingml/2006/main">
          <a:off x="2402646" y="1428790"/>
          <a:ext cx="1417131" cy="627173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9525" cap="flat" cmpd="sng" algn="ctr">
          <a:solidFill>
            <a:srgbClr val="9BBB59">
              <a:shade val="95000"/>
              <a:satMod val="105000"/>
            </a:srgbClr>
          </a:solidFill>
          <a:prstDash val="solid"/>
        </a:ln>
        <a:effectLst xmlns:a="http://schemas.openxmlformats.org/drawingml/2006/main">
          <a:outerShdw blurRad="40000" dist="20000" dir="5400000" rotWithShape="0">
            <a:srgbClr val="000000">
              <a:alpha val="38000"/>
            </a:srgbClr>
          </a:outerShdw>
        </a:effectLst>
      </cdr:spPr>
      <cdr:style>
        <a:lnRef xmlns:a="http://schemas.openxmlformats.org/drawingml/2006/main" idx="1">
          <a:schemeClr val="accent3"/>
        </a:lnRef>
        <a:fillRef xmlns:a="http://schemas.openxmlformats.org/drawingml/2006/main" idx="2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200" b="1" dirty="0">
              <a:solidFill>
                <a:srgbClr val="002060"/>
              </a:solidFill>
            </a:rPr>
            <a:t>Iš Lietuvos 89 </a:t>
          </a:r>
          <a:r>
            <a:rPr lang="en-US" sz="1200" b="1" dirty="0">
              <a:solidFill>
                <a:srgbClr val="002060"/>
              </a:solidFill>
            </a:rPr>
            <a:t>%</a:t>
          </a:r>
          <a:endParaRPr lang="lt-LT" sz="1200" b="1" dirty="0">
            <a:solidFill>
              <a:srgbClr val="002060"/>
            </a:solidFill>
          </a:endParaRPr>
        </a:p>
      </cdr:txBody>
    </cdr:sp>
  </cdr:relSizeAnchor>
  <cdr:relSizeAnchor xmlns:cdr="http://schemas.openxmlformats.org/drawingml/2006/chartDrawing">
    <cdr:from>
      <cdr:x>0.03759</cdr:x>
      <cdr:y>0.21574</cdr:y>
    </cdr:from>
    <cdr:to>
      <cdr:x>0.33599</cdr:x>
      <cdr:y>0.39891</cdr:y>
    </cdr:to>
    <cdr:sp macro="" textlink="">
      <cdr:nvSpPr>
        <cdr:cNvPr id="3" name="Oval 2"/>
        <cdr:cNvSpPr/>
      </cdr:nvSpPr>
      <cdr:spPr>
        <a:xfrm xmlns:a="http://schemas.openxmlformats.org/drawingml/2006/main">
          <a:off x="173475" y="736364"/>
          <a:ext cx="1377074" cy="625182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9525" cap="flat" cmpd="sng" algn="ctr">
          <a:solidFill>
            <a:srgbClr val="9BBB59">
              <a:shade val="95000"/>
              <a:satMod val="105000"/>
            </a:srgbClr>
          </a:solidFill>
          <a:prstDash val="solid"/>
        </a:ln>
        <a:effectLst xmlns:a="http://schemas.openxmlformats.org/drawingml/2006/main">
          <a:outerShdw blurRad="40000" dist="20000" dir="5400000" rotWithShape="0">
            <a:srgbClr val="000000">
              <a:alpha val="38000"/>
            </a:srgbClr>
          </a:outerShdw>
        </a:effectLst>
      </cdr:spPr>
      <cdr:style>
        <a:lnRef xmlns:a="http://schemas.openxmlformats.org/drawingml/2006/main" idx="1">
          <a:schemeClr val="accent3"/>
        </a:lnRef>
        <a:fillRef xmlns:a="http://schemas.openxmlformats.org/drawingml/2006/main" idx="2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200" b="1" dirty="0">
              <a:solidFill>
                <a:srgbClr val="002060"/>
              </a:solidFill>
            </a:rPr>
            <a:t>Iš užsienio</a:t>
          </a:r>
        </a:p>
        <a:p xmlns:a="http://schemas.openxmlformats.org/drawingml/2006/main">
          <a:pPr algn="ctr"/>
          <a:r>
            <a:rPr lang="lt-LT" sz="1200" b="1" dirty="0">
              <a:solidFill>
                <a:srgbClr val="002060"/>
              </a:solidFill>
            </a:rPr>
            <a:t>11 </a:t>
          </a:r>
          <a:r>
            <a:rPr lang="en-US" sz="1200" b="1" dirty="0">
              <a:solidFill>
                <a:srgbClr val="002060"/>
              </a:solidFill>
            </a:rPr>
            <a:t>%</a:t>
          </a:r>
          <a:endParaRPr lang="lt-LT" sz="1200" b="1" dirty="0">
            <a:solidFill>
              <a:srgbClr val="002060"/>
            </a:solidFill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0.59718</cdr:x>
      <cdr:y>0.39701</cdr:y>
    </cdr:from>
    <cdr:to>
      <cdr:x>0.90426</cdr:x>
      <cdr:y>0.60299</cdr:y>
    </cdr:to>
    <cdr:sp macro="" textlink="">
      <cdr:nvSpPr>
        <cdr:cNvPr id="2" name="Oval 1"/>
        <cdr:cNvSpPr/>
      </cdr:nvSpPr>
      <cdr:spPr>
        <a:xfrm xmlns:a="http://schemas.openxmlformats.org/drawingml/2006/main">
          <a:off x="2755921" y="1355044"/>
          <a:ext cx="1417132" cy="703036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9525" cap="flat" cmpd="sng" algn="ctr">
          <a:solidFill>
            <a:srgbClr val="9BBB59">
              <a:shade val="95000"/>
              <a:satMod val="105000"/>
            </a:srgbClr>
          </a:solidFill>
          <a:prstDash val="solid"/>
        </a:ln>
        <a:effectLst xmlns:a="http://schemas.openxmlformats.org/drawingml/2006/main">
          <a:outerShdw blurRad="40000" dist="20000" dir="5400000" rotWithShape="0">
            <a:srgbClr val="000000">
              <a:alpha val="38000"/>
            </a:srgbClr>
          </a:outerShdw>
        </a:effectLst>
      </cdr:spPr>
      <cdr:style>
        <a:lnRef xmlns:a="http://schemas.openxmlformats.org/drawingml/2006/main" idx="1">
          <a:schemeClr val="accent3"/>
        </a:lnRef>
        <a:fillRef xmlns:a="http://schemas.openxmlformats.org/drawingml/2006/main" idx="2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200" b="1" dirty="0">
              <a:solidFill>
                <a:srgbClr val="002060"/>
              </a:solidFill>
            </a:rPr>
            <a:t>Iš Lietuvos 84 </a:t>
          </a:r>
          <a:r>
            <a:rPr lang="en-US" sz="1200" b="1" dirty="0">
              <a:solidFill>
                <a:srgbClr val="002060"/>
              </a:solidFill>
            </a:rPr>
            <a:t>%</a:t>
          </a:r>
          <a:endParaRPr lang="lt-LT" sz="1200" b="1" dirty="0">
            <a:solidFill>
              <a:srgbClr val="002060"/>
            </a:solidFill>
          </a:endParaRPr>
        </a:p>
      </cdr:txBody>
    </cdr:sp>
  </cdr:relSizeAnchor>
  <cdr:relSizeAnchor xmlns:cdr="http://schemas.openxmlformats.org/drawingml/2006/chartDrawing">
    <cdr:from>
      <cdr:x>0.06111</cdr:x>
      <cdr:y>0.31683</cdr:y>
    </cdr:from>
    <cdr:to>
      <cdr:x>0.35951</cdr:x>
      <cdr:y>0.5</cdr:y>
    </cdr:to>
    <cdr:sp macro="" textlink="">
      <cdr:nvSpPr>
        <cdr:cNvPr id="3" name="Oval 2"/>
        <cdr:cNvSpPr/>
      </cdr:nvSpPr>
      <cdr:spPr>
        <a:xfrm xmlns:a="http://schemas.openxmlformats.org/drawingml/2006/main">
          <a:off x="282001" y="1081380"/>
          <a:ext cx="1377074" cy="625182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9525" cap="flat" cmpd="sng" algn="ctr">
          <a:solidFill>
            <a:srgbClr val="9BBB59">
              <a:shade val="95000"/>
              <a:satMod val="105000"/>
            </a:srgbClr>
          </a:solidFill>
          <a:prstDash val="solid"/>
        </a:ln>
        <a:effectLst xmlns:a="http://schemas.openxmlformats.org/drawingml/2006/main">
          <a:outerShdw blurRad="40000" dist="20000" dir="5400000" rotWithShape="0">
            <a:srgbClr val="000000">
              <a:alpha val="38000"/>
            </a:srgbClr>
          </a:outerShdw>
        </a:effectLst>
      </cdr:spPr>
      <cdr:style>
        <a:lnRef xmlns:a="http://schemas.openxmlformats.org/drawingml/2006/main" idx="1">
          <a:schemeClr val="accent3"/>
        </a:lnRef>
        <a:fillRef xmlns:a="http://schemas.openxmlformats.org/drawingml/2006/main" idx="2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200" b="1" dirty="0">
              <a:solidFill>
                <a:srgbClr val="002060"/>
              </a:solidFill>
            </a:rPr>
            <a:t>Iš užsienio</a:t>
          </a:r>
        </a:p>
        <a:p xmlns:a="http://schemas.openxmlformats.org/drawingml/2006/main">
          <a:pPr algn="ctr"/>
          <a:r>
            <a:rPr lang="lt-LT" sz="1200" b="1" dirty="0">
              <a:solidFill>
                <a:srgbClr val="002060"/>
              </a:solidFill>
            </a:rPr>
            <a:t>16 </a:t>
          </a:r>
          <a:r>
            <a:rPr lang="en-US" sz="1200" b="1" dirty="0">
              <a:solidFill>
                <a:srgbClr val="002060"/>
              </a:solidFill>
            </a:rPr>
            <a:t>%</a:t>
          </a:r>
          <a:endParaRPr lang="lt-LT" sz="1200" b="1" dirty="0">
            <a:solidFill>
              <a:srgbClr val="002060"/>
            </a:solidFill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microsoft.com/office/2014/relationships/chartEx" Target="../charts/chartEx1.xml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2.png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224E6A67-319E-4D43-AAF7-1BDF3316C88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79877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41E9491D-607F-5449-9AAF-F6FD2FC84B0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411437" y="-143974"/>
            <a:ext cx="13014873" cy="7350369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A39684BD-60FF-3C40-9B42-581F0F776BF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244551" y="669925"/>
            <a:ext cx="1702897" cy="1308894"/>
          </a:xfrm>
          <a:prstGeom prst="rect">
            <a:avLst/>
          </a:prstGeom>
        </p:spPr>
      </p:pic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3A6B6C6-E84D-234D-A58F-D757F0280D1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704814" y="2712203"/>
            <a:ext cx="8710047" cy="2857323"/>
          </a:xfrm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5400" b="0" i="0">
                <a:solidFill>
                  <a:schemeClr val="bg1"/>
                </a:solidFill>
                <a:latin typeface="SILKSERIF-LIGHT" pitchFamily="2" charset="77"/>
              </a:defRPr>
            </a:lvl1pPr>
          </a:lstStyle>
          <a:p>
            <a:pPr lvl="0"/>
            <a:endParaRPr lang="en-LT" dirty="0"/>
          </a:p>
        </p:txBody>
      </p:sp>
    </p:spTree>
    <p:extLst>
      <p:ext uri="{BB962C8B-B14F-4D97-AF65-F5344CB8AC3E}">
        <p14:creationId xmlns:p14="http://schemas.microsoft.com/office/powerpoint/2010/main" val="2432513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3FB43A50-00EF-674B-B76F-EA49236BC06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-9768"/>
            <a:ext cx="12361984" cy="6867768"/>
          </a:xfrm>
          <a:prstGeom prst="rect">
            <a:avLst/>
          </a:prstGeom>
        </p:spPr>
      </p:pic>
      <p:sp>
        <p:nvSpPr>
          <p:cNvPr id="14" name="Picture Placeholder 12">
            <a:extLst>
              <a:ext uri="{FF2B5EF4-FFF2-40B4-BE49-F238E27FC236}">
                <a16:creationId xmlns:a16="http://schemas.microsoft.com/office/drawing/2014/main" id="{D5603829-1986-794B-8CDA-15991301108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893168" y="-1"/>
            <a:ext cx="5298832" cy="6858001"/>
          </a:xfrm>
        </p:spPr>
        <p:txBody>
          <a:bodyPr/>
          <a:lstStyle/>
          <a:p>
            <a:endParaRPr lang="en-LT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C7DDED64-4B4E-134E-A338-B7A22F14754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1040" y="365125"/>
            <a:ext cx="5298833" cy="2409606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3600" b="0" i="0">
                <a:solidFill>
                  <a:schemeClr val="bg1"/>
                </a:solidFill>
                <a:latin typeface="Silk Serif" pitchFamily="2" charset="77"/>
              </a:defRPr>
            </a:lvl1pPr>
          </a:lstStyle>
          <a:p>
            <a:r>
              <a:rPr lang="en-GB" dirty="0"/>
              <a:t>CLICK TO EDIT MASTER TITLE STYLE </a:t>
            </a:r>
            <a:endParaRPr lang="en-LT" dirty="0"/>
          </a:p>
        </p:txBody>
      </p:sp>
      <p:sp>
        <p:nvSpPr>
          <p:cNvPr id="17" name="Text Placeholder 13">
            <a:extLst>
              <a:ext uri="{FF2B5EF4-FFF2-40B4-BE49-F238E27FC236}">
                <a16:creationId xmlns:a16="http://schemas.microsoft.com/office/drawing/2014/main" id="{592F109B-9C1F-2F4D-8162-E213D5A3673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01040" y="4083270"/>
            <a:ext cx="5298833" cy="2468343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0">
                <a:solidFill>
                  <a:schemeClr val="bg1"/>
                </a:solidFill>
                <a:latin typeface="Maison Neue Light" panose="020B0304040000000000" pitchFamily="34" charset="77"/>
              </a:defRPr>
            </a:lvl1pPr>
          </a:lstStyle>
          <a:p>
            <a:pPr lvl="0"/>
            <a:endParaRPr lang="en-LT" dirty="0"/>
          </a:p>
        </p:txBody>
      </p:sp>
    </p:spTree>
    <p:extLst>
      <p:ext uri="{BB962C8B-B14F-4D97-AF65-F5344CB8AC3E}">
        <p14:creationId xmlns:p14="http://schemas.microsoft.com/office/powerpoint/2010/main" val="25243750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228FF65E-0ACD-0B4A-874C-7BECE881B32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531444" y="-298938"/>
            <a:ext cx="13192586" cy="7420830"/>
          </a:xfrm>
          <a:prstGeom prst="rect">
            <a:avLst/>
          </a:prstGeom>
        </p:spPr>
      </p:pic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EEBC9079-95D5-D44B-9342-AB22361C244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893168" y="-1"/>
            <a:ext cx="5298832" cy="6858001"/>
          </a:xfrm>
        </p:spPr>
        <p:txBody>
          <a:bodyPr/>
          <a:lstStyle/>
          <a:p>
            <a:endParaRPr lang="en-LT"/>
          </a:p>
        </p:txBody>
      </p:sp>
      <p:sp>
        <p:nvSpPr>
          <p:cNvPr id="5" name="Text Placeholder 13">
            <a:extLst>
              <a:ext uri="{FF2B5EF4-FFF2-40B4-BE49-F238E27FC236}">
                <a16:creationId xmlns:a16="http://schemas.microsoft.com/office/drawing/2014/main" id="{22D19231-E3E4-4645-B550-7A5C1A16D3A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01040" y="4083270"/>
            <a:ext cx="5298833" cy="2468343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0">
                <a:solidFill>
                  <a:srgbClr val="4E5466"/>
                </a:solidFill>
                <a:latin typeface="Maison Neue Light" panose="020B0304040000000000" pitchFamily="34" charset="77"/>
              </a:defRPr>
            </a:lvl1pPr>
          </a:lstStyle>
          <a:p>
            <a:pPr lvl="0"/>
            <a:endParaRPr lang="en-LT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66F72F34-58C4-DC4F-B4BB-1E117A9969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1040" y="365125"/>
            <a:ext cx="5298833" cy="2409606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3600" b="0" i="0">
                <a:solidFill>
                  <a:srgbClr val="4E5466"/>
                </a:solidFill>
                <a:latin typeface="Silk Serif" pitchFamily="2" charset="77"/>
              </a:defRPr>
            </a:lvl1pPr>
          </a:lstStyle>
          <a:p>
            <a:r>
              <a:rPr lang="en-GB" dirty="0"/>
              <a:t>CLICK TO EDIT MASTER TITLE STYLE </a:t>
            </a:r>
            <a:endParaRPr lang="en-LT" dirty="0"/>
          </a:p>
        </p:txBody>
      </p:sp>
    </p:spTree>
    <p:extLst>
      <p:ext uri="{BB962C8B-B14F-4D97-AF65-F5344CB8AC3E}">
        <p14:creationId xmlns:p14="http://schemas.microsoft.com/office/powerpoint/2010/main" val="13132054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FD669A2E-601E-D44B-940C-150ABEAF7A8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ED012089-B291-F74C-AA95-444F22F5B24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1040" y="365125"/>
            <a:ext cx="9407731" cy="1325563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3600" b="0" i="0">
                <a:solidFill>
                  <a:srgbClr val="4E5466"/>
                </a:solidFill>
                <a:latin typeface="Silk Serif" pitchFamily="2" charset="77"/>
              </a:defRPr>
            </a:lvl1pPr>
          </a:lstStyle>
          <a:p>
            <a:r>
              <a:rPr lang="en-GB" dirty="0"/>
              <a:t>CLICK TO EDIT MASTER TITLE STYLE </a:t>
            </a:r>
            <a:endParaRPr lang="en-LT" dirty="0"/>
          </a:p>
        </p:txBody>
      </p:sp>
      <p:sp>
        <p:nvSpPr>
          <p:cNvPr id="10" name="Text Placeholder 13">
            <a:extLst>
              <a:ext uri="{FF2B5EF4-FFF2-40B4-BE49-F238E27FC236}">
                <a16:creationId xmlns:a16="http://schemas.microsoft.com/office/drawing/2014/main" id="{19B94315-968B-804B-95A9-F72DD516447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01040" y="3300414"/>
            <a:ext cx="8557235" cy="3251200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0">
                <a:solidFill>
                  <a:srgbClr val="4E5466"/>
                </a:solidFill>
                <a:latin typeface="Maison Neue Light" panose="020B0304040000000000" pitchFamily="34" charset="77"/>
              </a:defRPr>
            </a:lvl1pPr>
          </a:lstStyle>
          <a:p>
            <a:pPr lvl="0"/>
            <a:endParaRPr lang="en-LT" dirty="0"/>
          </a:p>
        </p:txBody>
      </p:sp>
    </p:spTree>
    <p:extLst>
      <p:ext uri="{BB962C8B-B14F-4D97-AF65-F5344CB8AC3E}">
        <p14:creationId xmlns:p14="http://schemas.microsoft.com/office/powerpoint/2010/main" val="16559220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E115B62B-A125-F14C-B993-6FDFF9C8F1F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ED012089-B291-F74C-AA95-444F22F5B24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1040" y="365125"/>
            <a:ext cx="9407731" cy="1325563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3600" b="0" i="0">
                <a:solidFill>
                  <a:schemeClr val="bg1"/>
                </a:solidFill>
                <a:latin typeface="Silk Serif" pitchFamily="2" charset="77"/>
              </a:defRPr>
            </a:lvl1pPr>
          </a:lstStyle>
          <a:p>
            <a:r>
              <a:rPr lang="en-GB" dirty="0"/>
              <a:t>CLICK TO EDIT MASTER TITLE STYLE </a:t>
            </a:r>
            <a:endParaRPr lang="en-LT" dirty="0"/>
          </a:p>
        </p:txBody>
      </p:sp>
      <p:sp>
        <p:nvSpPr>
          <p:cNvPr id="10" name="Text Placeholder 13">
            <a:extLst>
              <a:ext uri="{FF2B5EF4-FFF2-40B4-BE49-F238E27FC236}">
                <a16:creationId xmlns:a16="http://schemas.microsoft.com/office/drawing/2014/main" id="{19B94315-968B-804B-95A9-F72DD516447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01040" y="3300414"/>
            <a:ext cx="8557235" cy="3251200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0">
                <a:solidFill>
                  <a:schemeClr val="bg1"/>
                </a:solidFill>
                <a:latin typeface="Maison Neue Light" panose="020B0304040000000000" pitchFamily="34" charset="77"/>
              </a:defRPr>
            </a:lvl1pPr>
          </a:lstStyle>
          <a:p>
            <a:pPr lvl="0"/>
            <a:endParaRPr lang="en-LT" dirty="0"/>
          </a:p>
        </p:txBody>
      </p:sp>
    </p:spTree>
    <p:extLst>
      <p:ext uri="{BB962C8B-B14F-4D97-AF65-F5344CB8AC3E}">
        <p14:creationId xmlns:p14="http://schemas.microsoft.com/office/powerpoint/2010/main" val="8058028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1B3A754-B0E2-CB46-AE68-9DCE8A161F5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ext Placeholder 13">
            <a:extLst>
              <a:ext uri="{FF2B5EF4-FFF2-40B4-BE49-F238E27FC236}">
                <a16:creationId xmlns:a16="http://schemas.microsoft.com/office/drawing/2014/main" id="{19B94315-968B-804B-95A9-F72DD516447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01040" y="3829050"/>
            <a:ext cx="4528161" cy="2722563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0">
                <a:solidFill>
                  <a:schemeClr val="bg1"/>
                </a:solidFill>
                <a:latin typeface="Maison Neue Light" panose="020B0304040000000000" pitchFamily="34" charset="77"/>
              </a:defRPr>
            </a:lvl1pPr>
          </a:lstStyle>
          <a:p>
            <a:pPr lvl="0"/>
            <a:endParaRPr lang="en-LT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E41A867-00FE-574B-A10B-16357629F11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1041" y="365125"/>
            <a:ext cx="4528160" cy="2409606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3600" b="0" i="0">
                <a:solidFill>
                  <a:schemeClr val="bg1"/>
                </a:solidFill>
                <a:latin typeface="Silk Serif" pitchFamily="2" charset="77"/>
              </a:defRPr>
            </a:lvl1pPr>
          </a:lstStyle>
          <a:p>
            <a:r>
              <a:rPr lang="en-GB" dirty="0"/>
              <a:t>CLICK TO EDIT MASTER TITLE STYLE </a:t>
            </a:r>
            <a:endParaRPr lang="en-LT" dirty="0"/>
          </a:p>
        </p:txBody>
      </p:sp>
    </p:spTree>
    <p:extLst>
      <p:ext uri="{BB962C8B-B14F-4D97-AF65-F5344CB8AC3E}">
        <p14:creationId xmlns:p14="http://schemas.microsoft.com/office/powerpoint/2010/main" val="23646910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51356AC-2080-3E4D-9F74-FE43681BB9B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4DFA0D2F-1B12-7A40-B9DB-C6682ECA9CE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1040" y="365125"/>
            <a:ext cx="9407731" cy="1325563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3600" b="0" i="0">
                <a:solidFill>
                  <a:srgbClr val="4E5466"/>
                </a:solidFill>
                <a:latin typeface="Silk Serif" pitchFamily="2" charset="77"/>
              </a:defRPr>
            </a:lvl1pPr>
          </a:lstStyle>
          <a:p>
            <a:r>
              <a:rPr lang="en-GB" dirty="0"/>
              <a:t>CLICK TO EDIT MASTER TITLE STYLE </a:t>
            </a:r>
            <a:endParaRPr lang="en-LT" dirty="0"/>
          </a:p>
        </p:txBody>
      </p:sp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16" name="Chart 15">
                <a:extLst>
                  <a:ext uri="{FF2B5EF4-FFF2-40B4-BE49-F238E27FC236}">
                    <a16:creationId xmlns:a16="http://schemas.microsoft.com/office/drawing/2014/main" id="{C3066DA9-4DA6-C143-8E59-C18D2EAC1D1F}"/>
                  </a:ext>
                </a:extLst>
              </p:cNvPr>
              <p:cNvGraphicFramePr/>
              <p:nvPr userDrawn="1">
                <p:extLst>
                  <p:ext uri="{D42A27DB-BD31-4B8C-83A1-F6EECF244321}">
                    <p14:modId xmlns:p14="http://schemas.microsoft.com/office/powerpoint/2010/main" val="190062495"/>
                  </p:ext>
                </p:extLst>
              </p:nvPr>
            </p:nvGraphicFramePr>
            <p:xfrm>
              <a:off x="501040" y="1690688"/>
              <a:ext cx="11189920" cy="4666569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3"/>
              </a:graphicData>
            </a:graphic>
          </p:graphicFrame>
        </mc:Choice>
        <mc:Fallback xmlns="">
          <p:pic>
            <p:nvPicPr>
              <p:cNvPr id="16" name="Chart 15">
                <a:extLst>
                  <a:ext uri="{FF2B5EF4-FFF2-40B4-BE49-F238E27FC236}">
                    <a16:creationId xmlns:a16="http://schemas.microsoft.com/office/drawing/2014/main" id="{C3066DA9-4DA6-C143-8E59-C18D2EAC1D1F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01040" y="1690688"/>
                <a:ext cx="11189920" cy="4666569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0513427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B9B7881-B80B-BC46-A04A-0D15075F4484}"/>
              </a:ext>
            </a:extLst>
          </p:cNvPr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rgbClr val="809CC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D747B07-D90D-9E40-8147-5AA89FFA7A6D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rgbClr val="809CCD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B6CB4FC-AAB8-0241-8451-5BC61EA31B6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87784" y="579549"/>
            <a:ext cx="490297" cy="490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6906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E8372A1-976D-9E45-AA7D-9D2617E4B85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1911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45D97F0-E419-004A-9219-0A93ADDC00A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9078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D1A8FCAA-7563-5145-BAD3-CB9736C3B59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LT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5F6302B7-8F59-2B40-9787-A4101211AD6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01040" y="5862638"/>
            <a:ext cx="11196973" cy="688975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0">
                <a:solidFill>
                  <a:schemeClr val="bg1"/>
                </a:solidFill>
                <a:latin typeface="Maison Neue Light" panose="020B0304040000000000" pitchFamily="34" charset="77"/>
              </a:defRPr>
            </a:lvl1pPr>
          </a:lstStyle>
          <a:p>
            <a:pPr lvl="0"/>
            <a:endParaRPr lang="en-LT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EDCF651E-A5C8-1F4D-9E20-74CD47620B9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1040" y="365125"/>
            <a:ext cx="9274727" cy="1325563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3600" b="0" i="0">
                <a:solidFill>
                  <a:schemeClr val="bg1"/>
                </a:solidFill>
                <a:latin typeface="Silk Serif" pitchFamily="2" charset="77"/>
              </a:defRPr>
            </a:lvl1pPr>
          </a:lstStyle>
          <a:p>
            <a:r>
              <a:rPr lang="en-GB" dirty="0"/>
              <a:t>CLICK TO EDIT MASTER TITLE STYLE </a:t>
            </a:r>
            <a:endParaRPr lang="en-LT" dirty="0"/>
          </a:p>
        </p:txBody>
      </p:sp>
    </p:spTree>
    <p:extLst>
      <p:ext uri="{BB962C8B-B14F-4D97-AF65-F5344CB8AC3E}">
        <p14:creationId xmlns:p14="http://schemas.microsoft.com/office/powerpoint/2010/main" val="1651845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D1A8FCAA-7563-5145-BAD3-CB9736C3B59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LT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5F6302B7-8F59-2B40-9787-A4101211AD6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01040" y="5862638"/>
            <a:ext cx="11196973" cy="688975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0">
                <a:solidFill>
                  <a:schemeClr val="bg1"/>
                </a:solidFill>
                <a:latin typeface="Maison Neue Light" panose="020B0304040000000000" pitchFamily="34" charset="77"/>
              </a:defRPr>
            </a:lvl1pPr>
          </a:lstStyle>
          <a:p>
            <a:pPr lvl="0"/>
            <a:endParaRPr lang="en-LT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EDCF651E-A5C8-1F4D-9E20-74CD47620B9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1040" y="365125"/>
            <a:ext cx="9407731" cy="1325563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3600" b="0" i="0">
                <a:solidFill>
                  <a:srgbClr val="181242"/>
                </a:solidFill>
                <a:latin typeface="Silk Serif" pitchFamily="2" charset="77"/>
              </a:defRPr>
            </a:lvl1pPr>
          </a:lstStyle>
          <a:p>
            <a:r>
              <a:rPr lang="en-GB" dirty="0"/>
              <a:t>CLICK TO EDIT MASTER TITLE STYLE </a:t>
            </a:r>
            <a:endParaRPr lang="en-LT" dirty="0"/>
          </a:p>
        </p:txBody>
      </p:sp>
    </p:spTree>
    <p:extLst>
      <p:ext uri="{BB962C8B-B14F-4D97-AF65-F5344CB8AC3E}">
        <p14:creationId xmlns:p14="http://schemas.microsoft.com/office/powerpoint/2010/main" val="3230736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D1A8FCAA-7563-5145-BAD3-CB9736C3B59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LT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5F6302B7-8F59-2B40-9787-A4101211AD6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01040" y="5862638"/>
            <a:ext cx="11196973" cy="688975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0">
                <a:solidFill>
                  <a:schemeClr val="bg1"/>
                </a:solidFill>
                <a:latin typeface="Maison Neue Light" panose="020B0304040000000000" pitchFamily="34" charset="77"/>
              </a:defRPr>
            </a:lvl1pPr>
          </a:lstStyle>
          <a:p>
            <a:pPr lvl="0"/>
            <a:endParaRPr lang="en-LT" dirty="0"/>
          </a:p>
        </p:txBody>
      </p:sp>
    </p:spTree>
    <p:extLst>
      <p:ext uri="{BB962C8B-B14F-4D97-AF65-F5344CB8AC3E}">
        <p14:creationId xmlns:p14="http://schemas.microsoft.com/office/powerpoint/2010/main" val="3215123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A1FAB1E1-E026-FA49-A59B-5B6F8DD69DE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28600" y="-158262"/>
            <a:ext cx="12590585" cy="735037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A39684BD-60FF-3C40-9B42-581F0F776BF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244551" y="669925"/>
            <a:ext cx="1702897" cy="1308894"/>
          </a:xfrm>
          <a:prstGeom prst="rect">
            <a:avLst/>
          </a:prstGeom>
        </p:spPr>
      </p:pic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3A6B6C6-E84D-234D-A58F-D757F0280D1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704814" y="2712204"/>
            <a:ext cx="8710047" cy="1842864"/>
          </a:xfrm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5400" b="0" i="0">
                <a:solidFill>
                  <a:schemeClr val="bg1"/>
                </a:solidFill>
                <a:latin typeface="SILKSERIF-LIGHT" pitchFamily="2" charset="77"/>
              </a:defRPr>
            </a:lvl1pPr>
          </a:lstStyle>
          <a:p>
            <a:pPr lvl="0"/>
            <a:endParaRPr lang="en-LT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A01EF09A-8FCB-234F-8BA6-9574610909C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524148" y="4880379"/>
            <a:ext cx="3038791" cy="575610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="0" i="0">
                <a:solidFill>
                  <a:schemeClr val="bg1"/>
                </a:solidFill>
                <a:latin typeface="Maison Neue Light" panose="020B0304040000000000" pitchFamily="34" charset="77"/>
              </a:defRPr>
            </a:lvl1pPr>
          </a:lstStyle>
          <a:p>
            <a:pPr lvl="0"/>
            <a:endParaRPr lang="en-LT" dirty="0"/>
          </a:p>
        </p:txBody>
      </p:sp>
      <p:sp>
        <p:nvSpPr>
          <p:cNvPr id="16" name="Text Placeholder 14">
            <a:extLst>
              <a:ext uri="{FF2B5EF4-FFF2-40B4-BE49-F238E27FC236}">
                <a16:creationId xmlns:a16="http://schemas.microsoft.com/office/drawing/2014/main" id="{0C3BDC14-7936-4741-B360-E50E437D744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284967" y="4878825"/>
            <a:ext cx="1440538" cy="575610"/>
          </a:xfrm>
        </p:spPr>
        <p:txBody>
          <a:bodyPr anchor="b">
            <a:normAutofit/>
          </a:bodyPr>
          <a:lstStyle>
            <a:lvl1pPr marL="0" indent="0" algn="r">
              <a:buNone/>
              <a:defRPr sz="1600" b="0" i="0">
                <a:solidFill>
                  <a:schemeClr val="bg1"/>
                </a:solidFill>
                <a:latin typeface="Maison Neue Light" panose="020B0304040000000000" pitchFamily="34" charset="77"/>
              </a:defRPr>
            </a:lvl1pPr>
          </a:lstStyle>
          <a:p>
            <a:pPr lvl="0"/>
            <a:endParaRPr lang="en-LT" dirty="0"/>
          </a:p>
        </p:txBody>
      </p:sp>
    </p:spTree>
    <p:extLst>
      <p:ext uri="{BB962C8B-B14F-4D97-AF65-F5344CB8AC3E}">
        <p14:creationId xmlns:p14="http://schemas.microsoft.com/office/powerpoint/2010/main" val="1850440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36F89AE0-FEAF-8F4B-934E-99E63E44B8D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66255" y="-107715"/>
            <a:ext cx="12554570" cy="709040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A39684BD-60FF-3C40-9B42-581F0F776BF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244551" y="669925"/>
            <a:ext cx="1702897" cy="1308894"/>
          </a:xfrm>
          <a:prstGeom prst="rect">
            <a:avLst/>
          </a:prstGeom>
        </p:spPr>
      </p:pic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3A6B6C6-E84D-234D-A58F-D757F0280D1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704814" y="2712204"/>
            <a:ext cx="8710047" cy="1842864"/>
          </a:xfrm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5400" b="0" i="0">
                <a:solidFill>
                  <a:schemeClr val="bg1"/>
                </a:solidFill>
                <a:latin typeface="SILKSERIF-LIGHT" pitchFamily="2" charset="77"/>
              </a:defRPr>
            </a:lvl1pPr>
          </a:lstStyle>
          <a:p>
            <a:pPr lvl="0"/>
            <a:endParaRPr lang="en-LT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A01EF09A-8FCB-234F-8BA6-9574610909C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524148" y="4880379"/>
            <a:ext cx="3038791" cy="575610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="0" i="0">
                <a:solidFill>
                  <a:schemeClr val="bg1"/>
                </a:solidFill>
                <a:latin typeface="Maison Neue Light" panose="020B0304040000000000" pitchFamily="34" charset="77"/>
              </a:defRPr>
            </a:lvl1pPr>
          </a:lstStyle>
          <a:p>
            <a:pPr lvl="0"/>
            <a:endParaRPr lang="en-LT" dirty="0"/>
          </a:p>
        </p:txBody>
      </p:sp>
      <p:sp>
        <p:nvSpPr>
          <p:cNvPr id="16" name="Text Placeholder 14">
            <a:extLst>
              <a:ext uri="{FF2B5EF4-FFF2-40B4-BE49-F238E27FC236}">
                <a16:creationId xmlns:a16="http://schemas.microsoft.com/office/drawing/2014/main" id="{0C3BDC14-7936-4741-B360-E50E437D744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686714" y="4878825"/>
            <a:ext cx="3038791" cy="575610"/>
          </a:xfrm>
        </p:spPr>
        <p:txBody>
          <a:bodyPr anchor="b">
            <a:normAutofit/>
          </a:bodyPr>
          <a:lstStyle>
            <a:lvl1pPr marL="0" indent="0" algn="r">
              <a:buNone/>
              <a:defRPr sz="1600" b="0" i="0">
                <a:solidFill>
                  <a:schemeClr val="bg1"/>
                </a:solidFill>
                <a:latin typeface="Maison Neue Light" panose="020B0304040000000000" pitchFamily="34" charset="77"/>
              </a:defRPr>
            </a:lvl1pPr>
          </a:lstStyle>
          <a:p>
            <a:pPr lvl="0"/>
            <a:endParaRPr lang="en-LT" dirty="0"/>
          </a:p>
        </p:txBody>
      </p:sp>
    </p:spTree>
    <p:extLst>
      <p:ext uri="{BB962C8B-B14F-4D97-AF65-F5344CB8AC3E}">
        <p14:creationId xmlns:p14="http://schemas.microsoft.com/office/powerpoint/2010/main" val="1812377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ECFB6D8F-A876-5C47-8ABA-DED76DEA22C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28600" y="-158262"/>
            <a:ext cx="12590585" cy="735037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A39684BD-60FF-3C40-9B42-581F0F776BF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244551" y="669925"/>
            <a:ext cx="1702897" cy="1308894"/>
          </a:xfrm>
          <a:prstGeom prst="rect">
            <a:avLst/>
          </a:prstGeom>
        </p:spPr>
      </p:pic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3A6B6C6-E84D-234D-A58F-D757F0280D1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704814" y="2712203"/>
            <a:ext cx="8710047" cy="2857323"/>
          </a:xfrm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5400" b="0" i="0">
                <a:solidFill>
                  <a:schemeClr val="bg1"/>
                </a:solidFill>
                <a:latin typeface="SILKSERIF-LIGHT" pitchFamily="2" charset="77"/>
              </a:defRPr>
            </a:lvl1pPr>
          </a:lstStyle>
          <a:p>
            <a:pPr lvl="0"/>
            <a:endParaRPr lang="en-LT" dirty="0"/>
          </a:p>
        </p:txBody>
      </p:sp>
    </p:spTree>
    <p:extLst>
      <p:ext uri="{BB962C8B-B14F-4D97-AF65-F5344CB8AC3E}">
        <p14:creationId xmlns:p14="http://schemas.microsoft.com/office/powerpoint/2010/main" val="4070122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E438781-363C-224A-BC24-96355956AE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/>
              <a:t>CLICK TO EDIT MASTER TITLE STYLE</a:t>
            </a:r>
            <a:endParaRPr lang="en-LT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21CE62-6E86-FB49-AF2D-2B9FF41C8E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LT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30D7CF-D070-3D47-AD34-2F0FF68F94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859610-7A16-C94D-BC7D-E9E4219B6BC2}" type="datetimeFigureOut">
              <a:rPr lang="en-LT" smtClean="0"/>
              <a:t>08/26/2022</a:t>
            </a:fld>
            <a:endParaRPr lang="en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EED89F-A7C1-794E-8A72-D78BDB38C1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1EB41D-C954-3C4E-BFA9-4E1697A2C7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F53016-3874-7E4C-BC3C-9124827D8123}" type="slidenum">
              <a:rPr lang="en-LT" smtClean="0"/>
              <a:t>‹#›</a:t>
            </a:fld>
            <a:endParaRPr lang="en-LT"/>
          </a:p>
        </p:txBody>
      </p:sp>
    </p:spTree>
    <p:extLst>
      <p:ext uri="{BB962C8B-B14F-4D97-AF65-F5344CB8AC3E}">
        <p14:creationId xmlns:p14="http://schemas.microsoft.com/office/powerpoint/2010/main" val="4003708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Silk Serif" pitchFamily="2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1" i="0" kern="1200">
          <a:solidFill>
            <a:schemeClr val="tx1"/>
          </a:solidFill>
          <a:latin typeface="Maison Neue DemiBold" panose="020B0304040000000000" pitchFamily="34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Maison Neue Light" panose="020B0304040000000000" pitchFamily="34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Maison Neue Light" panose="020B0304040000000000" pitchFamily="34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Maison Neue Light" panose="020B0304040000000000" pitchFamily="34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Maison Neue Light" panose="020B0304040000000000" pitchFamily="34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11.xml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11.xml"/><Relationship Id="rId4" Type="http://schemas.openxmlformats.org/officeDocument/2006/relationships/chart" Target="../charts/char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aveikslėlis 5">
            <a:extLst>
              <a:ext uri="{FF2B5EF4-FFF2-40B4-BE49-F238E27FC236}">
                <a16:creationId xmlns:a16="http://schemas.microsoft.com/office/drawing/2014/main" id="{D979AD0C-F90B-A514-104B-8080096A74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364278" cy="404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08C8055-D68F-2C44-909A-99291AEAD3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80378" y="581572"/>
            <a:ext cx="490483" cy="490483"/>
          </a:xfrm>
          <a:prstGeom prst="rect">
            <a:avLst/>
          </a:prstGeom>
        </p:spPr>
      </p:pic>
      <p:sp>
        <p:nvSpPr>
          <p:cNvPr id="4" name="Subtitle 2">
            <a:extLst>
              <a:ext uri="{FF2B5EF4-FFF2-40B4-BE49-F238E27FC236}">
                <a16:creationId xmlns:a16="http://schemas.microsoft.com/office/drawing/2014/main" id="{1B589C0C-7720-30F9-C2AC-8BA028C2FD3D}"/>
              </a:ext>
            </a:extLst>
          </p:cNvPr>
          <p:cNvSpPr txBox="1">
            <a:spLocks/>
          </p:cNvSpPr>
          <p:nvPr/>
        </p:nvSpPr>
        <p:spPr>
          <a:xfrm>
            <a:off x="633413" y="4308475"/>
            <a:ext cx="8143875" cy="131445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i="0" u="none" strike="noStrike" kern="1200" cap="all" spc="0" normalizeH="0" baseline="0" noProof="0" dirty="0">
                <a:ln w="3175" cmpd="sng"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20</a:t>
            </a:r>
            <a:r>
              <a:rPr kumimoji="0" lang="lt-LT" sz="4000" i="0" u="none" strike="noStrike" kern="1200" cap="all" spc="0" normalizeH="0" baseline="0" noProof="0" dirty="0">
                <a:ln w="3175" cmpd="sng"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21–2022 m. (1-6 MĖN.)</a:t>
            </a:r>
            <a:br>
              <a:rPr kumimoji="0" lang="lt-LT" sz="4000" i="0" u="none" strike="noStrike" kern="1200" cap="all" spc="0" normalizeH="0" baseline="0" noProof="0" dirty="0">
                <a:ln w="3175" cmpd="sng"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</a:br>
            <a:r>
              <a:rPr kumimoji="0" lang="lt-LT" sz="4000" i="0" u="none" strike="noStrike" kern="1200" cap="all" spc="0" normalizeH="0" baseline="0" noProof="0" dirty="0">
                <a:ln w="3175" cmpd="sng"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TURIZMO STATISTIKA*</a:t>
            </a:r>
            <a:endParaRPr kumimoji="0" lang="en-US" sz="4000" i="0" u="none" strike="noStrike" kern="1200" cap="all" spc="0" normalizeH="0" baseline="0" noProof="0" dirty="0">
              <a:ln w="3175" cmpd="sng"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entury Gothic"/>
              <a:ea typeface="+mj-ea"/>
              <a:cs typeface="+mj-cs"/>
            </a:endParaRPr>
          </a:p>
        </p:txBody>
      </p:sp>
      <p:sp>
        <p:nvSpPr>
          <p:cNvPr id="9" name="Antrinis pavadinimas 2">
            <a:extLst>
              <a:ext uri="{FF2B5EF4-FFF2-40B4-BE49-F238E27FC236}">
                <a16:creationId xmlns:a16="http://schemas.microsoft.com/office/drawing/2014/main" id="{DFB7FA0F-A1CC-D068-52A6-96A95D6ADD68}"/>
              </a:ext>
            </a:extLst>
          </p:cNvPr>
          <p:cNvSpPr txBox="1">
            <a:spLocks/>
          </p:cNvSpPr>
          <p:nvPr/>
        </p:nvSpPr>
        <p:spPr bwMode="auto">
          <a:xfrm>
            <a:off x="857250" y="5502275"/>
            <a:ext cx="6400800" cy="194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0" indent="0" algn="l" defTabSz="457200" rtl="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100" kern="120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ysClr val="window" lastClr="FFFFFF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r>
              <a:rPr kumimoji="0" lang="lt-LT" altLang="lt-LT" sz="21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*Statistikos departamento duomenimis</a:t>
            </a:r>
            <a:endParaRPr kumimoji="0" lang="en-US" altLang="lt-LT" sz="21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ysClr val="window" lastClr="FFFFFF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endParaRPr kumimoji="0" lang="lt-LT" altLang="lt-LT" sz="2100" b="0" i="0" u="none" strike="noStrike" kern="1200" cap="none" spc="0" normalizeH="0" baseline="0" noProof="0" dirty="0">
              <a:ln>
                <a:noFill/>
              </a:ln>
              <a:solidFill>
                <a:srgbClr val="052F61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56406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908C8055-D68F-2C44-909A-99291AEAD3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80378" y="581572"/>
            <a:ext cx="490483" cy="490483"/>
          </a:xfrm>
          <a:prstGeom prst="rect">
            <a:avLst/>
          </a:prstGeom>
        </p:spPr>
      </p:pic>
      <p:sp>
        <p:nvSpPr>
          <p:cNvPr id="2" name="Pavadinimas 1">
            <a:extLst>
              <a:ext uri="{FF2B5EF4-FFF2-40B4-BE49-F238E27FC236}">
                <a16:creationId xmlns:a16="http://schemas.microsoft.com/office/drawing/2014/main" id="{0C6245F5-5FAE-32A4-B061-D4C496F7469A}"/>
              </a:ext>
            </a:extLst>
          </p:cNvPr>
          <p:cNvSpPr txBox="1">
            <a:spLocks/>
          </p:cNvSpPr>
          <p:nvPr/>
        </p:nvSpPr>
        <p:spPr>
          <a:xfrm>
            <a:off x="1690688" y="454025"/>
            <a:ext cx="8534400" cy="89852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ln w="3175" cmpd="sng">
                  <a:noFill/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3200" i="0" u="none" strike="noStrike" kern="1200" cap="all" spc="0" normalizeH="0" baseline="0" noProof="0" dirty="0">
                <a:ln w="3175" cmpd="sng"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Turistų skaičius 2002-2022 m.</a:t>
            </a:r>
          </a:p>
        </p:txBody>
      </p:sp>
      <p:graphicFrame>
        <p:nvGraphicFramePr>
          <p:cNvPr id="5" name="Object 6">
            <a:extLst>
              <a:ext uri="{FF2B5EF4-FFF2-40B4-BE49-F238E27FC236}">
                <a16:creationId xmlns:a16="http://schemas.microsoft.com/office/drawing/2014/main" id="{37371886-5ECC-D1D6-82E9-22615A517B9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12827847"/>
              </p:ext>
            </p:extLst>
          </p:nvPr>
        </p:nvGraphicFramePr>
        <p:xfrm>
          <a:off x="261938" y="1162050"/>
          <a:ext cx="11547475" cy="5695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766410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908C8055-D68F-2C44-909A-99291AEAD3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80378" y="581572"/>
            <a:ext cx="490483" cy="490483"/>
          </a:xfrm>
          <a:prstGeom prst="rect">
            <a:avLst/>
          </a:prstGeom>
        </p:spPr>
      </p:pic>
      <p:sp>
        <p:nvSpPr>
          <p:cNvPr id="2" name="Pavadinimas 1">
            <a:extLst>
              <a:ext uri="{FF2B5EF4-FFF2-40B4-BE49-F238E27FC236}">
                <a16:creationId xmlns:a16="http://schemas.microsoft.com/office/drawing/2014/main" id="{3009CFD4-D50C-EF42-C0AA-13CEE2D72C66}"/>
              </a:ext>
            </a:extLst>
          </p:cNvPr>
          <p:cNvSpPr txBox="1">
            <a:spLocks/>
          </p:cNvSpPr>
          <p:nvPr/>
        </p:nvSpPr>
        <p:spPr>
          <a:xfrm>
            <a:off x="885825" y="515938"/>
            <a:ext cx="10366375" cy="110331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ln w="3175" cmpd="sng">
                  <a:noFill/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3200" i="0" u="none" strike="noStrike" kern="1200" cap="all" spc="0" normalizeH="0" baseline="0" noProof="0" dirty="0">
                <a:ln w="3175" cmpd="sng"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Turistų skaičiaus kitimas </a:t>
            </a:r>
            <a:br>
              <a:rPr kumimoji="0" lang="lt-LT" sz="3200" i="0" u="none" strike="noStrike" kern="1200" cap="all" spc="0" normalizeH="0" baseline="0" noProof="0" dirty="0">
                <a:ln w="3175" cmpd="sng"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</a:br>
            <a:r>
              <a:rPr kumimoji="0" lang="lt-LT" sz="2000" i="0" u="none" strike="noStrike" kern="1200" cap="all" spc="0" normalizeH="0" baseline="0" noProof="0" dirty="0">
                <a:ln w="3175" cmpd="sng"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2021-2022 m. (1-6 MĖN.)</a:t>
            </a:r>
          </a:p>
        </p:txBody>
      </p:sp>
      <p:graphicFrame>
        <p:nvGraphicFramePr>
          <p:cNvPr id="4" name="Object 10">
            <a:extLst>
              <a:ext uri="{FF2B5EF4-FFF2-40B4-BE49-F238E27FC236}">
                <a16:creationId xmlns:a16="http://schemas.microsoft.com/office/drawing/2014/main" id="{7648E066-3453-1384-8CE4-76457D90299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68821003"/>
              </p:ext>
            </p:extLst>
          </p:nvPr>
        </p:nvGraphicFramePr>
        <p:xfrm>
          <a:off x="7577138" y="1736725"/>
          <a:ext cx="4614862" cy="3413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Object 11">
            <a:extLst>
              <a:ext uri="{FF2B5EF4-FFF2-40B4-BE49-F238E27FC236}">
                <a16:creationId xmlns:a16="http://schemas.microsoft.com/office/drawing/2014/main" id="{9DBD28DE-E550-EA83-2CB1-FA4E00AB068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98098358"/>
              </p:ext>
            </p:extLst>
          </p:nvPr>
        </p:nvGraphicFramePr>
        <p:xfrm>
          <a:off x="449263" y="1708150"/>
          <a:ext cx="7989887" cy="44276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Oval 2">
            <a:extLst>
              <a:ext uri="{FF2B5EF4-FFF2-40B4-BE49-F238E27FC236}">
                <a16:creationId xmlns:a16="http://schemas.microsoft.com/office/drawing/2014/main" id="{EA14F404-E854-D635-2003-DE181A2C50A1}"/>
              </a:ext>
            </a:extLst>
          </p:cNvPr>
          <p:cNvSpPr/>
          <p:nvPr/>
        </p:nvSpPr>
        <p:spPr>
          <a:xfrm>
            <a:off x="1742947" y="5200157"/>
            <a:ext cx="1165341" cy="421092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+273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A9047A67-76EC-1640-298A-ED2B3C36BDEC}"/>
              </a:ext>
            </a:extLst>
          </p:cNvPr>
          <p:cNvSpPr/>
          <p:nvPr/>
        </p:nvSpPr>
        <p:spPr>
          <a:xfrm>
            <a:off x="5980123" y="5205402"/>
            <a:ext cx="1295320" cy="421092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+1783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316D975-0641-49DA-CE62-E06211A264AD}"/>
              </a:ext>
            </a:extLst>
          </p:cNvPr>
          <p:cNvSpPr/>
          <p:nvPr/>
        </p:nvSpPr>
        <p:spPr>
          <a:xfrm>
            <a:off x="3861535" y="5200157"/>
            <a:ext cx="1165341" cy="421092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+240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20362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908C8055-D68F-2C44-909A-99291AEAD3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80378" y="581572"/>
            <a:ext cx="490483" cy="490483"/>
          </a:xfrm>
          <a:prstGeom prst="rect">
            <a:avLst/>
          </a:prstGeom>
        </p:spPr>
      </p:pic>
      <p:sp>
        <p:nvSpPr>
          <p:cNvPr id="2" name="Pavadinimas 1">
            <a:extLst>
              <a:ext uri="{FF2B5EF4-FFF2-40B4-BE49-F238E27FC236}">
                <a16:creationId xmlns:a16="http://schemas.microsoft.com/office/drawing/2014/main" id="{3A595B4B-B4C1-92E1-E8C5-40AB70062FF4}"/>
              </a:ext>
            </a:extLst>
          </p:cNvPr>
          <p:cNvSpPr txBox="1">
            <a:spLocks/>
          </p:cNvSpPr>
          <p:nvPr/>
        </p:nvSpPr>
        <p:spPr>
          <a:xfrm>
            <a:off x="314325" y="379413"/>
            <a:ext cx="11620500" cy="1081087"/>
          </a:xfrm>
          <a:prstGeom prst="rect">
            <a:avLst/>
          </a:prstGeom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ln w="3175" cmpd="sng">
                  <a:noFill/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altLang="lt-LT" sz="32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TURISTŲ IŠ UŽSIENIO SKAIČIAUS KITIMAS </a:t>
            </a:r>
            <a:br>
              <a:rPr kumimoji="0" lang="lt-LT" altLang="lt-LT" sz="32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</a:br>
            <a:r>
              <a:rPr kumimoji="0" lang="lt-LT" altLang="lt-LT" sz="20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2021-2022 M. (1-6 MĖN.)</a:t>
            </a:r>
          </a:p>
        </p:txBody>
      </p:sp>
      <p:graphicFrame>
        <p:nvGraphicFramePr>
          <p:cNvPr id="3" name="Object 12">
            <a:extLst>
              <a:ext uri="{FF2B5EF4-FFF2-40B4-BE49-F238E27FC236}">
                <a16:creationId xmlns:a16="http://schemas.microsoft.com/office/drawing/2014/main" id="{DFA9BE93-F1FA-D478-9081-3D7F919F570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26767874"/>
              </p:ext>
            </p:extLst>
          </p:nvPr>
        </p:nvGraphicFramePr>
        <p:xfrm>
          <a:off x="304800" y="1333500"/>
          <a:ext cx="10909300" cy="5435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65308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908C8055-D68F-2C44-909A-99291AEAD3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80378" y="581572"/>
            <a:ext cx="490483" cy="490483"/>
          </a:xfrm>
          <a:prstGeom prst="rect">
            <a:avLst/>
          </a:prstGeom>
        </p:spPr>
      </p:pic>
      <p:sp>
        <p:nvSpPr>
          <p:cNvPr id="2" name="Pavadinimas 1">
            <a:extLst>
              <a:ext uri="{FF2B5EF4-FFF2-40B4-BE49-F238E27FC236}">
                <a16:creationId xmlns:a16="http://schemas.microsoft.com/office/drawing/2014/main" id="{99483874-0633-F52A-4F28-DB9015824523}"/>
              </a:ext>
            </a:extLst>
          </p:cNvPr>
          <p:cNvSpPr txBox="1">
            <a:spLocks/>
          </p:cNvSpPr>
          <p:nvPr/>
        </p:nvSpPr>
        <p:spPr>
          <a:xfrm>
            <a:off x="1169988" y="519113"/>
            <a:ext cx="9783762" cy="1506537"/>
          </a:xfrm>
          <a:prstGeom prst="rect">
            <a:avLst/>
          </a:prstGeom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ln w="3175" cmpd="sng">
                  <a:noFill/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altLang="lt-LT" sz="32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NAKVYNIŲ SKAIČIAUS KITIMAS </a:t>
            </a:r>
            <a:br>
              <a:rPr kumimoji="0" lang="lt-LT" altLang="lt-LT" sz="32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</a:br>
            <a:r>
              <a:rPr kumimoji="0" lang="lt-LT" altLang="lt-LT" sz="20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2021-2022 M. (1-6 MĖN.)</a:t>
            </a:r>
          </a:p>
        </p:txBody>
      </p:sp>
      <p:graphicFrame>
        <p:nvGraphicFramePr>
          <p:cNvPr id="3" name="Object 11">
            <a:extLst>
              <a:ext uri="{FF2B5EF4-FFF2-40B4-BE49-F238E27FC236}">
                <a16:creationId xmlns:a16="http://schemas.microsoft.com/office/drawing/2014/main" id="{60814F6D-0B32-F6A3-5FAC-A33EC68A278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60229708"/>
              </p:ext>
            </p:extLst>
          </p:nvPr>
        </p:nvGraphicFramePr>
        <p:xfrm>
          <a:off x="449261" y="1509368"/>
          <a:ext cx="7989887" cy="46307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Object 10">
            <a:extLst>
              <a:ext uri="{FF2B5EF4-FFF2-40B4-BE49-F238E27FC236}">
                <a16:creationId xmlns:a16="http://schemas.microsoft.com/office/drawing/2014/main" id="{B672969A-CAE7-84DE-D9FF-159D8453A6D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69482589"/>
              </p:ext>
            </p:extLst>
          </p:nvPr>
        </p:nvGraphicFramePr>
        <p:xfrm>
          <a:off x="7577138" y="1736725"/>
          <a:ext cx="4614862" cy="3413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Oval 4">
            <a:extLst>
              <a:ext uri="{FF2B5EF4-FFF2-40B4-BE49-F238E27FC236}">
                <a16:creationId xmlns:a16="http://schemas.microsoft.com/office/drawing/2014/main" id="{83310FF1-D94B-CC84-E28A-7EB8EE21E6F0}"/>
              </a:ext>
            </a:extLst>
          </p:cNvPr>
          <p:cNvSpPr/>
          <p:nvPr/>
        </p:nvSpPr>
        <p:spPr>
          <a:xfrm>
            <a:off x="1742947" y="5200157"/>
            <a:ext cx="1165341" cy="421092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+184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FE505AA-B8AA-6B18-8474-F394D9703B71}"/>
              </a:ext>
            </a:extLst>
          </p:cNvPr>
          <p:cNvSpPr/>
          <p:nvPr/>
        </p:nvSpPr>
        <p:spPr>
          <a:xfrm>
            <a:off x="3861535" y="5200157"/>
            <a:ext cx="1165341" cy="421092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+146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C7BD7C6C-A786-E479-7AF3-B415B18C74CA}"/>
              </a:ext>
            </a:extLst>
          </p:cNvPr>
          <p:cNvSpPr/>
          <p:nvPr/>
        </p:nvSpPr>
        <p:spPr>
          <a:xfrm>
            <a:off x="5980123" y="5205402"/>
            <a:ext cx="1295320" cy="421092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+1603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52228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908C8055-D68F-2C44-909A-99291AEAD3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80378" y="581572"/>
            <a:ext cx="490483" cy="490483"/>
          </a:xfrm>
          <a:prstGeom prst="rect">
            <a:avLst/>
          </a:prstGeom>
        </p:spPr>
      </p:pic>
      <p:sp>
        <p:nvSpPr>
          <p:cNvPr id="3" name="Pavadinimas 1">
            <a:extLst>
              <a:ext uri="{FF2B5EF4-FFF2-40B4-BE49-F238E27FC236}">
                <a16:creationId xmlns:a16="http://schemas.microsoft.com/office/drawing/2014/main" id="{792C4EF7-9790-9B02-64A3-1E7CFB399F3A}"/>
              </a:ext>
            </a:extLst>
          </p:cNvPr>
          <p:cNvSpPr txBox="1">
            <a:spLocks/>
          </p:cNvSpPr>
          <p:nvPr/>
        </p:nvSpPr>
        <p:spPr>
          <a:xfrm>
            <a:off x="314325" y="379413"/>
            <a:ext cx="11620500" cy="1081087"/>
          </a:xfrm>
          <a:prstGeom prst="rect">
            <a:avLst/>
          </a:prstGeom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ln w="3175" cmpd="sng">
                  <a:noFill/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lt-LT" sz="32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NAKVYNI</a:t>
            </a:r>
            <a:r>
              <a:rPr kumimoji="0" lang="lt-LT" altLang="lt-LT" sz="32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Ų SKAIČIAUS KITIMAS </a:t>
            </a:r>
            <a:br>
              <a:rPr kumimoji="0" lang="lt-LT" altLang="lt-LT" sz="32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</a:br>
            <a:r>
              <a:rPr kumimoji="0" lang="lt-LT" altLang="lt-LT" sz="20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2021-2022 M. (1-6 MĖN.)</a:t>
            </a:r>
          </a:p>
        </p:txBody>
      </p:sp>
      <p:graphicFrame>
        <p:nvGraphicFramePr>
          <p:cNvPr id="2" name="Object 12">
            <a:extLst>
              <a:ext uri="{FF2B5EF4-FFF2-40B4-BE49-F238E27FC236}">
                <a16:creationId xmlns:a16="http://schemas.microsoft.com/office/drawing/2014/main" id="{BB6DA5DF-CFE5-A10A-0DA2-DE853E18F86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77666649"/>
              </p:ext>
            </p:extLst>
          </p:nvPr>
        </p:nvGraphicFramePr>
        <p:xfrm>
          <a:off x="304800" y="1333500"/>
          <a:ext cx="10909300" cy="5435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09387835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</TotalTime>
  <Words>131</Words>
  <Application>Microsoft Office PowerPoint</Application>
  <PresentationFormat>Widescreen</PresentationFormat>
  <Paragraphs>22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Arial</vt:lpstr>
      <vt:lpstr>Calibri</vt:lpstr>
      <vt:lpstr>Century Gothic</vt:lpstr>
      <vt:lpstr>Maison Neue DemiBold</vt:lpstr>
      <vt:lpstr>Maison Neue Light</vt:lpstr>
      <vt:lpstr>Silk Serif</vt:lpstr>
      <vt:lpstr>SILKSERIF-LIGHT</vt:lpstr>
      <vt:lpstr>Wingdings 3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Nerijus Gudaitis</dc:creator>
  <cp:lastModifiedBy>Nerijus Gudaitis</cp:lastModifiedBy>
  <cp:revision>15</cp:revision>
  <dcterms:created xsi:type="dcterms:W3CDTF">2022-08-20T08:11:29Z</dcterms:created>
  <dcterms:modified xsi:type="dcterms:W3CDTF">2022-08-26T07:04:11Z</dcterms:modified>
</cp:coreProperties>
</file>