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72" r:id="rId4"/>
    <p:sldId id="271" r:id="rId5"/>
    <p:sldId id="270" r:id="rId6"/>
    <p:sldId id="269" r:id="rId7"/>
  </p:sldIdLst>
  <p:sldSz cx="12192000" cy="6858000"/>
  <p:notesSz cx="6858000" cy="9144000"/>
  <p:defaultTextStyle>
    <a:defPPr>
      <a:defRPr lang="en-150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6.xlsx"/></Relationships>
</file>

<file path=ppt/charts/_rels/chartEx1.xml.rels><?xml version="1.0" encoding="UTF-8" standalone="yes"?>
<Relationships xmlns="http://schemas.openxmlformats.org/package/2006/relationships"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1803729028264572E-2"/>
          <c:y val="0.1427115116990782"/>
          <c:w val="0.96609848343798266"/>
          <c:h val="0.6024899717421374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6206">
                <a:noFill/>
              </a:ln>
            </c:spPr>
            <c:txPr>
              <a:bodyPr rot="-5400000" spcFirstLastPara="1" vertOverflow="ellipsis" wrap="square" anchor="ctr" anchorCtr="1"/>
              <a:lstStyle/>
              <a:p>
                <a:pPr>
                  <a:defRPr sz="1651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Sheet1!$A$2:$A$22</c:f>
              <c:strCache>
                <c:ptCount val="2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 (1-6 mėn.)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88890</c:v>
                </c:pt>
                <c:pt idx="1">
                  <c:v>123324</c:v>
                </c:pt>
                <c:pt idx="2">
                  <c:v>145988</c:v>
                </c:pt>
                <c:pt idx="3">
                  <c:v>190432</c:v>
                </c:pt>
                <c:pt idx="4">
                  <c:v>197824</c:v>
                </c:pt>
                <c:pt idx="5">
                  <c:v>171505</c:v>
                </c:pt>
                <c:pt idx="6">
                  <c:v>203062</c:v>
                </c:pt>
                <c:pt idx="7">
                  <c:v>236117</c:v>
                </c:pt>
                <c:pt idx="8">
                  <c:v>261273</c:v>
                </c:pt>
                <c:pt idx="9">
                  <c:v>272633</c:v>
                </c:pt>
                <c:pt idx="10">
                  <c:v>283788</c:v>
                </c:pt>
                <c:pt idx="11">
                  <c:v>296278</c:v>
                </c:pt>
                <c:pt idx="12">
                  <c:v>327749</c:v>
                </c:pt>
                <c:pt idx="13">
                  <c:v>329651</c:v>
                </c:pt>
                <c:pt idx="14">
                  <c:v>336712</c:v>
                </c:pt>
                <c:pt idx="15">
                  <c:v>371009</c:v>
                </c:pt>
                <c:pt idx="16">
                  <c:v>224990</c:v>
                </c:pt>
                <c:pt idx="17">
                  <c:v>246387</c:v>
                </c:pt>
                <c:pt idx="18">
                  <c:v>375993</c:v>
                </c:pt>
                <c:pt idx="19">
                  <c:v>375823</c:v>
                </c:pt>
                <c:pt idx="20">
                  <c:v>177700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8A-47D6-9823-9E27AFEB67C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50747648"/>
        <c:axId val="50749440"/>
        <c:axId val="0"/>
      </c:bar3DChart>
      <c:catAx>
        <c:axId val="5074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3103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1651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50749440"/>
        <c:crosses val="autoZero"/>
        <c:auto val="1"/>
        <c:lblAlgn val="ctr"/>
        <c:lblOffset val="100"/>
        <c:noMultiLvlLbl val="0"/>
      </c:catAx>
      <c:valAx>
        <c:axId val="5074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982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51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50747648"/>
        <c:crosses val="autoZero"/>
        <c:crossBetween val="between"/>
      </c:valAx>
      <c:spPr>
        <a:noFill/>
        <a:ln w="2537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51" b="1"/>
      </a:pPr>
      <a:endParaRPr lang="en-150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 b="0">
                <a:solidFill>
                  <a:schemeClr val="accent1"/>
                </a:solidFill>
              </a:defRPr>
            </a:pPr>
            <a:r>
              <a:rPr lang="lt-LT" sz="1405" b="0" dirty="0">
                <a:solidFill>
                  <a:schemeClr val="bg1"/>
                </a:solidFill>
              </a:rPr>
              <a:t>Turistų skaičiaus pasiskirstymas </a:t>
            </a:r>
            <a:r>
              <a:rPr lang="en-US" sz="1405" b="0" dirty="0">
                <a:solidFill>
                  <a:schemeClr val="bg1"/>
                </a:solidFill>
              </a:rPr>
              <a:t>
</a:t>
            </a:r>
            <a:r>
              <a:rPr lang="lt-LT" sz="1405" b="0" dirty="0">
                <a:solidFill>
                  <a:schemeClr val="bg1"/>
                </a:solidFill>
              </a:rPr>
              <a:t>2023 - </a:t>
            </a:r>
            <a:r>
              <a:rPr lang="en-US" sz="1405" b="0" dirty="0">
                <a:solidFill>
                  <a:schemeClr val="bg1"/>
                </a:solidFill>
              </a:rPr>
              <a:t>2</a:t>
            </a:r>
            <a:r>
              <a:rPr lang="lt-LT" sz="1405" b="0" dirty="0">
                <a:solidFill>
                  <a:schemeClr val="bg1"/>
                </a:solidFill>
              </a:rPr>
              <a:t>0</a:t>
            </a:r>
            <a:r>
              <a:rPr lang="lt-LT" sz="1405" b="0" baseline="0" dirty="0">
                <a:solidFill>
                  <a:schemeClr val="bg1"/>
                </a:solidFill>
              </a:rPr>
              <a:t>24</a:t>
            </a:r>
            <a:r>
              <a:rPr lang="en-US" sz="1405" b="0" dirty="0">
                <a:solidFill>
                  <a:schemeClr val="bg1"/>
                </a:solidFill>
              </a:rPr>
              <a:t> </a:t>
            </a:r>
            <a:r>
              <a:rPr lang="lt-LT" sz="1405" b="0" dirty="0">
                <a:solidFill>
                  <a:schemeClr val="bg1"/>
                </a:solidFill>
              </a:rPr>
              <a:t>m.</a:t>
            </a:r>
            <a:r>
              <a:rPr lang="lt-LT" sz="1405" b="0" baseline="0" dirty="0">
                <a:solidFill>
                  <a:schemeClr val="bg1"/>
                </a:solidFill>
              </a:rPr>
              <a:t> (1-6 mėn.)</a:t>
            </a:r>
            <a:endParaRPr lang="en-US" sz="1400" b="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 m.</c:v>
                </c:pt>
              </c:strCache>
            </c:strRef>
          </c:tx>
          <c:explosion val="19"/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1-A89A-458F-95DD-4E7ECB427F49}"/>
              </c:ext>
            </c:extLst>
          </c:dPt>
          <c:dLbls>
            <c:dLbl>
              <c:idx val="0"/>
              <c:layout>
                <c:manualLayout>
                  <c:x val="-0.24281549480786202"/>
                  <c:y val="-0.26168761751496389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9A-458F-95DD-4E7ECB427F49}"/>
                </c:ext>
              </c:extLst>
            </c:dLbl>
            <c:dLbl>
              <c:idx val="1"/>
              <c:layout>
                <c:manualLayout>
                  <c:x val="9.4178547484193409E-2"/>
                  <c:y val="9.6014356344991766E-2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89A-458F-95DD-4E7ECB427F49}"/>
                </c:ext>
              </c:extLst>
            </c:dLbl>
            <c:spPr>
              <a:noFill/>
              <a:ln w="2548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150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147717</c:v>
                </c:pt>
                <c:pt idx="1">
                  <c:v>29983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9A-458F-95DD-4E7ECB427F4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150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12"/>
          <c:w val="0.97009569377990557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2023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879-467D-A54C-6933766B7754}"/>
                </c:ext>
              </c:extLst>
            </c:dLbl>
            <c:dLbl>
              <c:idx val="1"/>
              <c:layout>
                <c:manualLayout>
                  <c:x val="-8.1713781202921738E-3"/>
                  <c:y val="-1.8775929045847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879-467D-A54C-6933766B7754}"/>
                </c:ext>
              </c:extLst>
            </c:dLbl>
            <c:dLbl>
              <c:idx val="2"/>
              <c:layout>
                <c:manualLayout>
                  <c:x val="-1.6342756240584476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879-467D-A54C-6933766B7754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179719</c:v>
                </c:pt>
                <c:pt idx="1">
                  <c:v>148310</c:v>
                </c:pt>
                <c:pt idx="2">
                  <c:v>31409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879-467D-A54C-6933766B775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2024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9E-2"/>
                  <c:y val="-3.6821765824165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879-467D-A54C-6933766B7754}"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879-467D-A54C-6933766B7754}"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879-467D-A54C-6933766B7754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177700</c:v>
                </c:pt>
                <c:pt idx="1">
                  <c:v>147717</c:v>
                </c:pt>
                <c:pt idx="2">
                  <c:v>29983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7-D879-467D-A54C-6933766B775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0683264"/>
        <c:axId val="72136192"/>
        <c:axId val="0"/>
      </c:bar3DChart>
      <c:catAx>
        <c:axId val="50683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2136192"/>
        <c:crosses val="autoZero"/>
        <c:auto val="1"/>
        <c:lblAlgn val="ctr"/>
        <c:lblOffset val="100"/>
        <c:noMultiLvlLbl val="0"/>
      </c:catAx>
      <c:valAx>
        <c:axId val="72136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50683264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150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885657191570495"/>
          <c:y val="2.336448598130841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2023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Ukraina</c:v>
                </c:pt>
                <c:pt idx="2">
                  <c:v>Baltarusija</c:v>
                </c:pt>
                <c:pt idx="3">
                  <c:v>Estija</c:v>
                </c:pt>
                <c:pt idx="4">
                  <c:v>Izraelis</c:v>
                </c:pt>
                <c:pt idx="5">
                  <c:v>Vokietija</c:v>
                </c:pt>
                <c:pt idx="6">
                  <c:v>Latvija</c:v>
                </c:pt>
                <c:pt idx="7">
                  <c:v>Lenkija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3821</c:v>
                </c:pt>
                <c:pt idx="1">
                  <c:v>620</c:v>
                </c:pt>
                <c:pt idx="2">
                  <c:v>4321</c:v>
                </c:pt>
                <c:pt idx="3">
                  <c:v>514</c:v>
                </c:pt>
                <c:pt idx="4">
                  <c:v>2256</c:v>
                </c:pt>
                <c:pt idx="5">
                  <c:v>2077</c:v>
                </c:pt>
                <c:pt idx="6">
                  <c:v>6582</c:v>
                </c:pt>
                <c:pt idx="7">
                  <c:v>11218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4E-4B61-B2E8-3854CD1CD15E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2024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275E-16"/>
                  <c:y val="-6.4469806642027948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4E-4B61-B2E8-3854CD1CD15E}"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Ukraina</c:v>
                </c:pt>
                <c:pt idx="2">
                  <c:v>Baltarusija</c:v>
                </c:pt>
                <c:pt idx="3">
                  <c:v>Estija</c:v>
                </c:pt>
                <c:pt idx="4">
                  <c:v>Izraelis</c:v>
                </c:pt>
                <c:pt idx="5">
                  <c:v>Vokietija</c:v>
                </c:pt>
                <c:pt idx="6">
                  <c:v>Latvija</c:v>
                </c:pt>
                <c:pt idx="7">
                  <c:v>Lenkija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4942</c:v>
                </c:pt>
                <c:pt idx="1">
                  <c:v>632</c:v>
                </c:pt>
                <c:pt idx="2">
                  <c:v>1806</c:v>
                </c:pt>
                <c:pt idx="3">
                  <c:v>601</c:v>
                </c:pt>
                <c:pt idx="4">
                  <c:v>1594</c:v>
                </c:pt>
                <c:pt idx="5">
                  <c:v>2698</c:v>
                </c:pt>
                <c:pt idx="6">
                  <c:v>6389</c:v>
                </c:pt>
                <c:pt idx="7">
                  <c:v>11321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4E-4B61-B2E8-3854CD1CD1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45"/>
        <c:axId val="73883008"/>
        <c:axId val="73888896"/>
      </c:barChart>
      <c:catAx>
        <c:axId val="73883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3888896"/>
        <c:crosses val="autoZero"/>
        <c:auto val="1"/>
        <c:lblAlgn val="ctr"/>
        <c:lblOffset val="100"/>
        <c:noMultiLvlLbl val="0"/>
      </c:catAx>
      <c:valAx>
        <c:axId val="73888896"/>
        <c:scaling>
          <c:orientation val="minMax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73883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chemeClr val="bg1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002060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ayout>
        <c:manualLayout>
          <c:xMode val="edge"/>
          <c:yMode val="edge"/>
          <c:x val="0.83186813086082512"/>
          <c:y val="0.90702663919346527"/>
          <c:w val="0.16703296703296719"/>
          <c:h val="5.9548254620123281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150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2"/>
          <c:w val="0.97009569377990634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2023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22-4548-A129-FCB2CAF799C5}"/>
                </c:ext>
              </c:extLst>
            </c:dLbl>
            <c:dLbl>
              <c:idx val="1"/>
              <c:layout>
                <c:manualLayout>
                  <c:x val="-8.1713781202921495E-3"/>
                  <c:y val="-1.8775929045847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822-4548-A129-FCB2CAF799C5}"/>
                </c:ext>
              </c:extLst>
            </c:dLbl>
            <c:dLbl>
              <c:idx val="2"/>
              <c:layout>
                <c:manualLayout>
                  <c:x val="-1.6342756240584509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2-4548-A129-FCB2CAF799C5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456894</c:v>
                </c:pt>
                <c:pt idx="1">
                  <c:v>351779</c:v>
                </c:pt>
                <c:pt idx="2">
                  <c:v>105115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9822-4548-A129-FCB2CAF799C5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2024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9098E-2"/>
                  <c:y val="-3.6821765824165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2-4548-A129-FCB2CAF799C5}"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22-4548-A129-FCB2CAF799C5}"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22-4548-A129-FCB2CAF799C5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478102</c:v>
                </c:pt>
                <c:pt idx="1">
                  <c:v>370301</c:v>
                </c:pt>
                <c:pt idx="2">
                  <c:v>107801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7-9822-4548-A129-FCB2CAF799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2506752"/>
        <c:axId val="72512640"/>
        <c:axId val="0"/>
      </c:bar3DChart>
      <c:catAx>
        <c:axId val="7250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2512640"/>
        <c:crosses val="autoZero"/>
        <c:auto val="1"/>
        <c:lblAlgn val="ctr"/>
        <c:lblOffset val="100"/>
        <c:noMultiLvlLbl val="0"/>
      </c:catAx>
      <c:valAx>
        <c:axId val="725126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72506752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150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 b="0">
                <a:solidFill>
                  <a:schemeClr val="bg1"/>
                </a:solidFill>
              </a:defRPr>
            </a:pPr>
            <a:r>
              <a:rPr lang="lt-LT" sz="1405" b="0" dirty="0">
                <a:solidFill>
                  <a:schemeClr val="bg1"/>
                </a:solidFill>
              </a:rPr>
              <a:t>Nakvynių skaičiaus pasiskirstymas </a:t>
            </a:r>
            <a:r>
              <a:rPr lang="en-US" sz="1405" b="0" dirty="0">
                <a:solidFill>
                  <a:schemeClr val="bg1"/>
                </a:solidFill>
              </a:rPr>
              <a:t>
</a:t>
            </a:r>
            <a:r>
              <a:rPr lang="lt-LT" sz="1405" b="0" dirty="0">
                <a:solidFill>
                  <a:schemeClr val="bg1"/>
                </a:solidFill>
              </a:rPr>
              <a:t>202</a:t>
            </a:r>
            <a:r>
              <a:rPr lang="en-US" sz="1405" b="0" dirty="0">
                <a:solidFill>
                  <a:schemeClr val="bg1"/>
                </a:solidFill>
              </a:rPr>
              <a:t>3</a:t>
            </a:r>
            <a:r>
              <a:rPr lang="lt-LT" sz="1405" b="0" dirty="0">
                <a:solidFill>
                  <a:schemeClr val="bg1"/>
                </a:solidFill>
              </a:rPr>
              <a:t> - </a:t>
            </a:r>
            <a:r>
              <a:rPr lang="en-US" sz="1405" b="0" dirty="0">
                <a:solidFill>
                  <a:schemeClr val="bg1"/>
                </a:solidFill>
              </a:rPr>
              <a:t>2</a:t>
            </a:r>
            <a:r>
              <a:rPr lang="lt-LT" sz="1405" b="0" dirty="0">
                <a:solidFill>
                  <a:schemeClr val="bg1"/>
                </a:solidFill>
              </a:rPr>
              <a:t>0</a:t>
            </a:r>
            <a:r>
              <a:rPr lang="lt-LT" sz="1405" b="0" baseline="0" dirty="0">
                <a:solidFill>
                  <a:schemeClr val="bg1"/>
                </a:solidFill>
              </a:rPr>
              <a:t>2</a:t>
            </a:r>
            <a:r>
              <a:rPr lang="en-US" sz="1405" b="0" baseline="0" dirty="0">
                <a:solidFill>
                  <a:schemeClr val="bg1"/>
                </a:solidFill>
              </a:rPr>
              <a:t>4</a:t>
            </a:r>
            <a:r>
              <a:rPr lang="en-US" sz="1405" b="0" dirty="0">
                <a:solidFill>
                  <a:schemeClr val="bg1"/>
                </a:solidFill>
              </a:rPr>
              <a:t> </a:t>
            </a:r>
            <a:r>
              <a:rPr lang="lt-LT" sz="1405" b="0" dirty="0">
                <a:solidFill>
                  <a:schemeClr val="bg1"/>
                </a:solidFill>
              </a:rPr>
              <a:t>m. (1-6 mėn.)</a:t>
            </a:r>
            <a:endParaRPr lang="en-US" sz="1400" b="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 m.</c:v>
                </c:pt>
              </c:strCache>
            </c:strRef>
          </c:tx>
          <c:explosion val="19"/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1-4B54-4465-8BB1-5E4CC05874AF}"/>
              </c:ext>
            </c:extLst>
          </c:dPt>
          <c:dLbls>
            <c:dLbl>
              <c:idx val="0"/>
              <c:layout>
                <c:manualLayout>
                  <c:x val="-0.2015358205727496"/>
                  <c:y val="-0.19912211703464067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54-4465-8BB1-5E4CC05874AF}"/>
                </c:ext>
              </c:extLst>
            </c:dLbl>
            <c:dLbl>
              <c:idx val="1"/>
              <c:layout>
                <c:manualLayout>
                  <c:x val="0.12169833030760183"/>
                  <c:y val="0.10480629921259843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54-4465-8BB1-5E4CC05874AF}"/>
                </c:ext>
              </c:extLst>
            </c:dLbl>
            <c:spPr>
              <a:noFill/>
              <a:ln w="2548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150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370301</c:v>
                </c:pt>
                <c:pt idx="1">
                  <c:v>107801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B54-4465-8BB1-5E4CC05874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150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885657191570495"/>
          <c:y val="2.336448598130841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2023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Ukraina</c:v>
                </c:pt>
                <c:pt idx="2">
                  <c:v>Baltarusija</c:v>
                </c:pt>
                <c:pt idx="3">
                  <c:v>Estija</c:v>
                </c:pt>
                <c:pt idx="4">
                  <c:v>Izraelis</c:v>
                </c:pt>
                <c:pt idx="5">
                  <c:v>Vokietija</c:v>
                </c:pt>
                <c:pt idx="6">
                  <c:v>Latvija</c:v>
                </c:pt>
                <c:pt idx="7">
                  <c:v>Lenkija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13685</c:v>
                </c:pt>
                <c:pt idx="1">
                  <c:v>3642</c:v>
                </c:pt>
                <c:pt idx="2">
                  <c:v>10825</c:v>
                </c:pt>
                <c:pt idx="3">
                  <c:v>1914</c:v>
                </c:pt>
                <c:pt idx="4">
                  <c:v>19329</c:v>
                </c:pt>
                <c:pt idx="5">
                  <c:v>17903</c:v>
                </c:pt>
                <c:pt idx="6">
                  <c:v>16167</c:v>
                </c:pt>
                <c:pt idx="7">
                  <c:v>21650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52-426D-9B68-3A01373548D3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2024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275E-16"/>
                  <c:y val="-6.4469806642027948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52-426D-9B68-3A01373548D3}"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Ukraina</c:v>
                </c:pt>
                <c:pt idx="2">
                  <c:v>Baltarusija</c:v>
                </c:pt>
                <c:pt idx="3">
                  <c:v>Estija</c:v>
                </c:pt>
                <c:pt idx="4">
                  <c:v>Izraelis</c:v>
                </c:pt>
                <c:pt idx="5">
                  <c:v>Vokietija</c:v>
                </c:pt>
                <c:pt idx="6">
                  <c:v>Latvija</c:v>
                </c:pt>
                <c:pt idx="7">
                  <c:v>Lenkija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16512</c:v>
                </c:pt>
                <c:pt idx="1">
                  <c:v>3891</c:v>
                </c:pt>
                <c:pt idx="2">
                  <c:v>6674</c:v>
                </c:pt>
                <c:pt idx="3">
                  <c:v>1985</c:v>
                </c:pt>
                <c:pt idx="4">
                  <c:v>12432</c:v>
                </c:pt>
                <c:pt idx="5">
                  <c:v>26154</c:v>
                </c:pt>
                <c:pt idx="6">
                  <c:v>17259</c:v>
                </c:pt>
                <c:pt idx="7">
                  <c:v>22894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52-426D-9B68-3A01373548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45"/>
        <c:axId val="73883008"/>
        <c:axId val="73888896"/>
      </c:barChart>
      <c:catAx>
        <c:axId val="73883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3888896"/>
        <c:crosses val="autoZero"/>
        <c:auto val="1"/>
        <c:lblAlgn val="ctr"/>
        <c:lblOffset val="100"/>
        <c:noMultiLvlLbl val="0"/>
      </c:catAx>
      <c:valAx>
        <c:axId val="73888896"/>
        <c:scaling>
          <c:orientation val="minMax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73883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chemeClr val="bg1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002060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ayout>
        <c:manualLayout>
          <c:xMode val="edge"/>
          <c:yMode val="edge"/>
          <c:x val="0.83186813086082512"/>
          <c:y val="0.90702663919346527"/>
          <c:w val="0.16703296703296719"/>
          <c:h val="5.9548254620123281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150"/>
    </a:p>
  </c:txPr>
  <c:externalData r:id="rId1">
    <c:autoUpdate val="0"/>
  </c:externalData>
  <c:userShapes r:id="rId2"/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>
    <cx:title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en-GB" sz="1862" b="0" i="0" u="none" strike="noStrike" baseline="0" dirty="0">
            <a:solidFill>
              <a:prstClr val="black">
                <a:lumMod val="65000"/>
                <a:lumOff val="35000"/>
              </a:prstClr>
            </a:solidFill>
            <a:latin typeface="Calibri" panose="020F0502020204030204"/>
          </a:endParaRPr>
        </a:p>
      </cx:txPr>
    </cx:title>
    <cx:plotArea>
      <cx:plotAreaRegion>
        <cx:plotSurface>
          <cx:spPr>
            <a:noFill/>
            <a:ln w="0">
              <a:noFill/>
            </a:ln>
          </cx:spPr>
        </cx:plotSurface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0.57999</cdr:x>
      <cdr:y>0.35384</cdr:y>
    </cdr:from>
    <cdr:to>
      <cdr:x>0.88707</cdr:x>
      <cdr:y>0.55982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676592" y="1207714"/>
          <a:ext cx="1417131" cy="703035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Lietuvos 83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0.03759</cdr:x>
      <cdr:y>0.28169</cdr:y>
    </cdr:from>
    <cdr:to>
      <cdr:x>0.33599</cdr:x>
      <cdr:y>0.46486</cdr:y>
    </cdr:to>
    <cdr:sp macro="" textlink="">
      <cdr:nvSpPr>
        <cdr:cNvPr id="3" name="Oval 2"/>
        <cdr:cNvSpPr/>
      </cdr:nvSpPr>
      <cdr:spPr>
        <a:xfrm xmlns:a="http://schemas.openxmlformats.org/drawingml/2006/main">
          <a:off x="173475" y="961431"/>
          <a:ext cx="1377074" cy="625182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užsienio</a:t>
          </a:r>
        </a:p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17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0.75176</cdr:x>
      <cdr:y>0.03926</cdr:y>
    </cdr:from>
    <cdr:to>
      <cdr:x>0.8705</cdr:x>
      <cdr:y>0.11673</cdr:y>
    </cdr:to>
    <cdr:sp macro="" textlink="">
      <cdr:nvSpPr>
        <cdr:cNvPr id="2" name="Oval 1">
          <a:extLst xmlns:a="http://schemas.openxmlformats.org/drawingml/2006/main">
            <a:ext uri="{FF2B5EF4-FFF2-40B4-BE49-F238E27FC236}">
              <a16:creationId xmlns:a16="http://schemas.microsoft.com/office/drawing/2014/main" id="{A9047A67-76EC-1640-298A-ED2B3C36BDEC}"/>
            </a:ext>
          </a:extLst>
        </cdr:cNvPr>
        <cdr:cNvSpPr/>
      </cdr:nvSpPr>
      <cdr:spPr>
        <a:xfrm xmlns:a="http://schemas.openxmlformats.org/drawingml/2006/main">
          <a:off x="8354614" y="213380"/>
          <a:ext cx="1319602" cy="421096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en-150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t-LT" sz="1600" b="1" dirty="0">
              <a:solidFill>
                <a:srgbClr val="002060"/>
              </a:solidFill>
            </a:rPr>
            <a:t>+1 </a:t>
          </a:r>
          <a:r>
            <a:rPr lang="en-US" sz="1600" b="1" dirty="0">
              <a:solidFill>
                <a:srgbClr val="002060"/>
              </a:solidFill>
            </a:rPr>
            <a:t>%</a:t>
          </a:r>
          <a:endParaRPr lang="lt-LT" sz="1600" b="1" dirty="0">
            <a:solidFill>
              <a:srgbClr val="00206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0.62725</cdr:x>
      <cdr:y>0.27939</cdr:y>
    </cdr:from>
    <cdr:to>
      <cdr:x>0.93433</cdr:x>
      <cdr:y>0.48537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894674" y="953595"/>
          <a:ext cx="1417132" cy="703035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Lietuvos 77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0.06721</cdr:x>
      <cdr:y>0.37478</cdr:y>
    </cdr:from>
    <cdr:to>
      <cdr:x>0.36561</cdr:x>
      <cdr:y>0.55795</cdr:y>
    </cdr:to>
    <cdr:sp macro="" textlink="">
      <cdr:nvSpPr>
        <cdr:cNvPr id="3" name="Oval 2"/>
        <cdr:cNvSpPr/>
      </cdr:nvSpPr>
      <cdr:spPr>
        <a:xfrm xmlns:a="http://schemas.openxmlformats.org/drawingml/2006/main">
          <a:off x="310149" y="1279180"/>
          <a:ext cx="1377075" cy="62518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užsienio</a:t>
          </a:r>
        </a:p>
        <a:p xmlns:a="http://schemas.openxmlformats.org/drawingml/2006/main">
          <a:pPr algn="ctr"/>
          <a:r>
            <a:rPr lang="en-US" sz="1200" b="1" dirty="0">
              <a:solidFill>
                <a:srgbClr val="002060"/>
              </a:solidFill>
            </a:rPr>
            <a:t>2</a:t>
          </a:r>
          <a:r>
            <a:rPr lang="lt-LT" sz="1200" b="1" dirty="0">
              <a:solidFill>
                <a:srgbClr val="002060"/>
              </a:solidFill>
            </a:rPr>
            <a:t>3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0.59211</cdr:x>
      <cdr:y>0.03273</cdr:y>
    </cdr:from>
    <cdr:to>
      <cdr:x>0.71085</cdr:x>
      <cdr:y>0.1102</cdr:y>
    </cdr:to>
    <cdr:sp macro="" textlink="">
      <cdr:nvSpPr>
        <cdr:cNvPr id="2" name="Oval 1">
          <a:extLst xmlns:a="http://schemas.openxmlformats.org/drawingml/2006/main">
            <a:ext uri="{FF2B5EF4-FFF2-40B4-BE49-F238E27FC236}">
              <a16:creationId xmlns:a16="http://schemas.microsoft.com/office/drawing/2014/main" id="{A9047A67-76EC-1640-298A-ED2B3C36BDEC}"/>
            </a:ext>
          </a:extLst>
        </cdr:cNvPr>
        <cdr:cNvSpPr/>
      </cdr:nvSpPr>
      <cdr:spPr>
        <a:xfrm xmlns:a="http://schemas.openxmlformats.org/drawingml/2006/main">
          <a:off x="6580384" y="177897"/>
          <a:ext cx="1319603" cy="421096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en-150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t-LT" sz="1600" b="1" dirty="0">
              <a:solidFill>
                <a:srgbClr val="002060"/>
              </a:solidFill>
            </a:rPr>
            <a:t>+6 </a:t>
          </a:r>
          <a:r>
            <a:rPr lang="en-US" sz="1600" b="1" dirty="0">
              <a:solidFill>
                <a:srgbClr val="002060"/>
              </a:solidFill>
            </a:rPr>
            <a:t>%</a:t>
          </a:r>
          <a:endParaRPr lang="lt-LT" sz="1600" b="1" dirty="0">
            <a:solidFill>
              <a:srgbClr val="00206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4E6A67-319E-4D43-AAF7-1BDF3316C8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98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E9491D-607F-5449-9AAF-F6FD2FC84B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411437" y="-143974"/>
            <a:ext cx="13014873" cy="735036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3"/>
            <a:ext cx="8710047" cy="2857323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43251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FB43A50-00EF-674B-B76F-EA49236BC0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9768"/>
            <a:ext cx="12361984" cy="6867768"/>
          </a:xfrm>
          <a:prstGeom prst="rect">
            <a:avLst/>
          </a:prstGeom>
        </p:spPr>
      </p:pic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5603829-1986-794B-8CDA-1599130110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93168" y="-1"/>
            <a:ext cx="5298832" cy="6858001"/>
          </a:xfrm>
        </p:spPr>
        <p:txBody>
          <a:bodyPr/>
          <a:lstStyle/>
          <a:p>
            <a:endParaRPr lang="en-LT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C7DDED64-4B4E-134E-A338-B7A22F1475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5298833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592F109B-9C1F-2F4D-8162-E213D5A367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4083270"/>
            <a:ext cx="5298833" cy="246834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524375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28FF65E-0ACD-0B4A-874C-7BECE881B3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31444" y="-298938"/>
            <a:ext cx="13192586" cy="7420830"/>
          </a:xfrm>
          <a:prstGeom prst="rect">
            <a:avLst/>
          </a:prstGeom>
        </p:spPr>
      </p:pic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EEBC9079-95D5-D44B-9342-AB22361C24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93168" y="-1"/>
            <a:ext cx="5298832" cy="6858001"/>
          </a:xfrm>
        </p:spPr>
        <p:txBody>
          <a:bodyPr/>
          <a:lstStyle/>
          <a:p>
            <a:endParaRPr lang="en-LT"/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22D19231-E3E4-4645-B550-7A5C1A16D3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4083270"/>
            <a:ext cx="5298833" cy="246834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rgbClr val="4E5466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6F72F34-58C4-DC4F-B4BB-1E117A9969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5298833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313205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D669A2E-601E-D44B-940C-150ABEAF7A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D012089-B291-F74C-AA95-444F22F5B2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300414"/>
            <a:ext cx="8557235" cy="3251200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rgbClr val="4E5466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655922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115B62B-A125-F14C-B993-6FDFF9C8F1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D012089-B291-F74C-AA95-444F22F5B2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300414"/>
            <a:ext cx="8557235" cy="3251200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805802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B3A754-B0E2-CB46-AE68-9DCE8A161F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829050"/>
            <a:ext cx="4528161" cy="272256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E41A867-00FE-574B-A10B-16357629F1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1" y="365125"/>
            <a:ext cx="4528160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364691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51356AC-2080-3E4D-9F74-FE43681BB9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DFA0D2F-1B12-7A40-B9DB-C6682ECA9C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6" name="Chart 15">
                <a:extLst>
                  <a:ext uri="{FF2B5EF4-FFF2-40B4-BE49-F238E27FC236}">
                    <a16:creationId xmlns:a16="http://schemas.microsoft.com/office/drawing/2014/main" id="{C3066DA9-4DA6-C143-8E59-C18D2EAC1D1F}"/>
                  </a:ext>
                </a:extLst>
              </p:cNvPr>
              <p:cNvGraphicFramePr/>
              <p:nvPr userDrawn="1">
                <p:extLst>
                  <p:ext uri="{D42A27DB-BD31-4B8C-83A1-F6EECF244321}">
                    <p14:modId xmlns:p14="http://schemas.microsoft.com/office/powerpoint/2010/main" val="190062495"/>
                  </p:ext>
                </p:extLst>
              </p:nvPr>
            </p:nvGraphicFramePr>
            <p:xfrm>
              <a:off x="501040" y="1690688"/>
              <a:ext cx="11189920" cy="466656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16" name="Chart 15">
                <a:extLst>
                  <a:ext uri="{FF2B5EF4-FFF2-40B4-BE49-F238E27FC236}">
                    <a16:creationId xmlns:a16="http://schemas.microsoft.com/office/drawing/2014/main" id="{C3066DA9-4DA6-C143-8E59-C18D2EAC1D1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1040" y="1690688"/>
                <a:ext cx="11189920" cy="466656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51342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B9B7881-B80B-BC46-A04A-0D15075F448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809C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747B07-D90D-9E40-8147-5AA89FFA7A6D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09CCD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B6CB4FC-AAB8-0241-8451-5BC61EA31B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87784" y="579549"/>
            <a:ext cx="490297" cy="49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90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8372A1-976D-9E45-AA7D-9D2617E4B8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1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45D97F0-E419-004A-9219-0A93ADDC00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07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CF651E-A5C8-1F4D-9E20-74CD47620B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274727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651845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CF651E-A5C8-1F4D-9E20-74CD47620B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181242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23073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21512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1FAB1E1-E026-FA49-A59B-5B6F8DD69D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600" y="-158262"/>
            <a:ext cx="12590585" cy="73503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4"/>
            <a:ext cx="8710047" cy="184286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01EF09A-8FCB-234F-8BA6-9574610909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48" y="4880379"/>
            <a:ext cx="3038791" cy="575610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C3BDC14-7936-4741-B360-E50E437D74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84967" y="4878825"/>
            <a:ext cx="1440538" cy="57561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85044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6F89AE0-FEAF-8F4B-934E-99E63E44B8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66255" y="-107715"/>
            <a:ext cx="12554570" cy="709040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4"/>
            <a:ext cx="8710047" cy="184286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01EF09A-8FCB-234F-8BA6-9574610909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48" y="4880379"/>
            <a:ext cx="3038791" cy="575610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C3BDC14-7936-4741-B360-E50E437D74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686714" y="4878825"/>
            <a:ext cx="3038791" cy="57561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812377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CFB6D8F-A876-5C47-8ABA-DED76DEA22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600" y="-158262"/>
            <a:ext cx="12590585" cy="73503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3"/>
            <a:ext cx="8710047" cy="2857323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407012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438781-363C-224A-BC24-96355956A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21CE62-6E86-FB49-AF2D-2B9FF41C8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0D7CF-D070-3D47-AD34-2F0FF68F9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59610-7A16-C94D-BC7D-E9E4219B6BC2}" type="datetimeFigureOut">
              <a:rPr lang="en-LT" smtClean="0"/>
              <a:t>08/30/2024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ED89F-A7C1-794E-8A72-D78BDB38C1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EB41D-C954-3C4E-BFA9-4E1697A2C7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53016-3874-7E4C-BC3C-9124827D8123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400370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ilk Serif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Maison Neue DemiBold" panose="020B0304040000000000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5">
            <a:extLst>
              <a:ext uri="{FF2B5EF4-FFF2-40B4-BE49-F238E27FC236}">
                <a16:creationId xmlns:a16="http://schemas.microsoft.com/office/drawing/2014/main" id="{D979AD0C-F90B-A514-104B-8080096A7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4278" cy="404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1B589C0C-7720-30F9-C2AC-8BA028C2FD3D}"/>
              </a:ext>
            </a:extLst>
          </p:cNvPr>
          <p:cNvSpPr txBox="1">
            <a:spLocks/>
          </p:cNvSpPr>
          <p:nvPr/>
        </p:nvSpPr>
        <p:spPr>
          <a:xfrm>
            <a:off x="633413" y="4308475"/>
            <a:ext cx="8143875" cy="131445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</a:t>
            </a:r>
            <a: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23–2024 m. (1-6 MĖN.)</a:t>
            </a:r>
            <a:b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TURIZMO STATISTIKA*</a:t>
            </a:r>
            <a:endParaRPr kumimoji="0" lang="en-US" sz="4000" i="0" u="none" strike="noStrike" kern="1200" cap="all" spc="0" normalizeH="0" baseline="0" noProof="0" dirty="0">
              <a:ln w="3175" cmpd="sng"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9" name="Antrinis pavadinimas 2">
            <a:extLst>
              <a:ext uri="{FF2B5EF4-FFF2-40B4-BE49-F238E27FC236}">
                <a16:creationId xmlns:a16="http://schemas.microsoft.com/office/drawing/2014/main" id="{DFB7FA0F-A1CC-D068-52A6-96A95D6ADD68}"/>
              </a:ext>
            </a:extLst>
          </p:cNvPr>
          <p:cNvSpPr txBox="1">
            <a:spLocks/>
          </p:cNvSpPr>
          <p:nvPr/>
        </p:nvSpPr>
        <p:spPr bwMode="auto">
          <a:xfrm>
            <a:off x="857250" y="5502275"/>
            <a:ext cx="6400800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ysClr val="window" lastClr="FFFFFF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lt-LT" altLang="lt-LT" sz="2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* Valstybės duomenų agentūros duomenimis</a:t>
            </a:r>
            <a:endParaRPr kumimoji="0" lang="en-US" altLang="lt-LT" sz="21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ysClr val="window" lastClr="FFFFFF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lt-LT" altLang="lt-LT" sz="2100" b="0" i="0" u="none" strike="noStrike" kern="1200" cap="none" spc="0" normalizeH="0" baseline="0" noProof="0" dirty="0">
              <a:ln>
                <a:noFill/>
              </a:ln>
              <a:solidFill>
                <a:srgbClr val="052F61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640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0C6245F5-5FAE-32A4-B061-D4C496F7469A}"/>
              </a:ext>
            </a:extLst>
          </p:cNvPr>
          <p:cNvSpPr txBox="1">
            <a:spLocks/>
          </p:cNvSpPr>
          <p:nvPr/>
        </p:nvSpPr>
        <p:spPr>
          <a:xfrm>
            <a:off x="1690688" y="454025"/>
            <a:ext cx="8534400" cy="8985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skaičius 2004-2024 m. </a:t>
            </a: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(1-6 MĖN.)</a:t>
            </a:r>
            <a:endParaRPr kumimoji="0" lang="lt-LT" sz="3200" i="0" u="none" strike="noStrike" kern="1200" cap="all" spc="0" normalizeH="0" baseline="0" noProof="0" dirty="0">
              <a:ln w="3175" cmpd="sng">
                <a:noFill/>
              </a:ln>
              <a:solidFill>
                <a:schemeClr val="bg1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37371886-5ECC-D1D6-82E9-22615A517B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5762460"/>
              </p:ext>
            </p:extLst>
          </p:nvPr>
        </p:nvGraphicFramePr>
        <p:xfrm>
          <a:off x="261938" y="1162050"/>
          <a:ext cx="11547475" cy="569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664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3009CFD4-D50C-EF42-C0AA-13CEE2D72C66}"/>
              </a:ext>
            </a:extLst>
          </p:cNvPr>
          <p:cNvSpPr txBox="1">
            <a:spLocks/>
          </p:cNvSpPr>
          <p:nvPr/>
        </p:nvSpPr>
        <p:spPr>
          <a:xfrm>
            <a:off x="885825" y="515938"/>
            <a:ext cx="10366375" cy="110331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skaičiaus kitimas </a:t>
            </a:r>
            <a:b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sz="20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2023-2024 m. </a:t>
            </a:r>
            <a:r>
              <a:rPr kumimoji="0" lang="lt-LT" sz="2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(1-6 MĖN.)</a:t>
            </a:r>
            <a:endParaRPr kumimoji="0" lang="lt-LT" sz="2000" i="0" u="none" strike="noStrike" kern="1200" cap="all" spc="0" normalizeH="0" baseline="0" noProof="0" dirty="0">
              <a:ln w="3175" cmpd="sng">
                <a:noFill/>
              </a:ln>
              <a:solidFill>
                <a:schemeClr val="bg1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7648E066-3453-1384-8CE4-76457D9029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3117283"/>
              </p:ext>
            </p:extLst>
          </p:nvPr>
        </p:nvGraphicFramePr>
        <p:xfrm>
          <a:off x="7577138" y="1736725"/>
          <a:ext cx="4614862" cy="3413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Object 11">
            <a:extLst>
              <a:ext uri="{FF2B5EF4-FFF2-40B4-BE49-F238E27FC236}">
                <a16:creationId xmlns:a16="http://schemas.microsoft.com/office/drawing/2014/main" id="{9DBD28DE-E550-EA83-2CB1-FA4E00AB06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2614026"/>
              </p:ext>
            </p:extLst>
          </p:nvPr>
        </p:nvGraphicFramePr>
        <p:xfrm>
          <a:off x="449263" y="1708150"/>
          <a:ext cx="7989887" cy="4427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EA14F404-E854-D635-2003-DE181A2C50A1}"/>
              </a:ext>
            </a:extLst>
          </p:cNvPr>
          <p:cNvSpPr/>
          <p:nvPr/>
        </p:nvSpPr>
        <p:spPr>
          <a:xfrm>
            <a:off x="1742947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-1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9047A67-76EC-1640-298A-ED2B3C36BDEC}"/>
              </a:ext>
            </a:extLst>
          </p:cNvPr>
          <p:cNvSpPr/>
          <p:nvPr/>
        </p:nvSpPr>
        <p:spPr>
          <a:xfrm>
            <a:off x="5980123" y="520540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-4,5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316D975-0641-49DA-CE62-E06211A264AD}"/>
              </a:ext>
            </a:extLst>
          </p:cNvPr>
          <p:cNvSpPr/>
          <p:nvPr/>
        </p:nvSpPr>
        <p:spPr>
          <a:xfrm>
            <a:off x="3861535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-0,4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03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3A595B4B-B4C1-92E1-E8C5-40AB70062FF4}"/>
              </a:ext>
            </a:extLst>
          </p:cNvPr>
          <p:cNvSpPr txBox="1">
            <a:spLocks/>
          </p:cNvSpPr>
          <p:nvPr/>
        </p:nvSpPr>
        <p:spPr>
          <a:xfrm>
            <a:off x="314325" y="379413"/>
            <a:ext cx="11620500" cy="108108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IŠ UŽSIENIO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2023-2024 M. </a:t>
            </a:r>
            <a:r>
              <a:rPr kumimoji="0" lang="lt-LT" sz="2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(1-6 MĖN.)</a:t>
            </a:r>
            <a:endParaRPr kumimoji="0" lang="lt-LT" altLang="lt-LT" sz="2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graphicFrame>
        <p:nvGraphicFramePr>
          <p:cNvPr id="3" name="Object 12">
            <a:extLst>
              <a:ext uri="{FF2B5EF4-FFF2-40B4-BE49-F238E27FC236}">
                <a16:creationId xmlns:a16="http://schemas.microsoft.com/office/drawing/2014/main" id="{DFA9BE93-F1FA-D478-9081-3D7F919F57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7620643"/>
              </p:ext>
            </p:extLst>
          </p:nvPr>
        </p:nvGraphicFramePr>
        <p:xfrm>
          <a:off x="314325" y="1460500"/>
          <a:ext cx="11113378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CC75F007-CB74-0C37-4F0C-91F6DF09093B}"/>
              </a:ext>
            </a:extLst>
          </p:cNvPr>
          <p:cNvSpPr/>
          <p:nvPr/>
        </p:nvSpPr>
        <p:spPr>
          <a:xfrm>
            <a:off x="5348830" y="4602230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-58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E5D39A5-A7FE-30E9-4A87-83C848CD604B}"/>
              </a:ext>
            </a:extLst>
          </p:cNvPr>
          <p:cNvSpPr/>
          <p:nvPr/>
        </p:nvSpPr>
        <p:spPr>
          <a:xfrm>
            <a:off x="2615710" y="5284037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73BCEFD-E98D-CFEF-1CD5-738360C72799}"/>
              </a:ext>
            </a:extLst>
          </p:cNvPr>
          <p:cNvSpPr/>
          <p:nvPr/>
        </p:nvSpPr>
        <p:spPr>
          <a:xfrm>
            <a:off x="5075051" y="2308360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7558A62-372D-D19C-2AE8-EF9847377C18}"/>
              </a:ext>
            </a:extLst>
          </p:cNvPr>
          <p:cNvSpPr/>
          <p:nvPr/>
        </p:nvSpPr>
        <p:spPr>
          <a:xfrm>
            <a:off x="1862909" y="279169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+30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F2E9699-3C02-21F3-2C52-162DE929A366}"/>
              </a:ext>
            </a:extLst>
          </p:cNvPr>
          <p:cNvSpPr/>
          <p:nvPr/>
        </p:nvSpPr>
        <p:spPr>
          <a:xfrm>
            <a:off x="3911030" y="3452358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-29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ADB010-E768-E45E-AD30-667A17BADEF2}"/>
              </a:ext>
            </a:extLst>
          </p:cNvPr>
          <p:cNvSpPr/>
          <p:nvPr/>
        </p:nvSpPr>
        <p:spPr>
          <a:xfrm>
            <a:off x="2615710" y="4093066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+17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9E0A9BF-E4A7-740D-1E6A-D843AE73C75B}"/>
              </a:ext>
            </a:extLst>
          </p:cNvPr>
          <p:cNvSpPr/>
          <p:nvPr/>
        </p:nvSpPr>
        <p:spPr>
          <a:xfrm>
            <a:off x="6236775" y="5893863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+29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30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99483874-0633-F52A-4F28-DB9015824523}"/>
              </a:ext>
            </a:extLst>
          </p:cNvPr>
          <p:cNvSpPr txBox="1">
            <a:spLocks/>
          </p:cNvSpPr>
          <p:nvPr/>
        </p:nvSpPr>
        <p:spPr>
          <a:xfrm>
            <a:off x="1169988" y="519113"/>
            <a:ext cx="9783762" cy="150653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NAKVYNIŲ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</a:t>
            </a:r>
            <a:r>
              <a:rPr kumimoji="0" lang="en-US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3</a:t>
            </a: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-202</a:t>
            </a:r>
            <a:r>
              <a:rPr kumimoji="0" lang="en-US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4</a:t>
            </a: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 M. (1-6 MĖN.)</a:t>
            </a:r>
          </a:p>
        </p:txBody>
      </p:sp>
      <p:graphicFrame>
        <p:nvGraphicFramePr>
          <p:cNvPr id="3" name="Object 11">
            <a:extLst>
              <a:ext uri="{FF2B5EF4-FFF2-40B4-BE49-F238E27FC236}">
                <a16:creationId xmlns:a16="http://schemas.microsoft.com/office/drawing/2014/main" id="{60814F6D-0B32-F6A3-5FAC-A33EC68A27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8241389"/>
              </p:ext>
            </p:extLst>
          </p:nvPr>
        </p:nvGraphicFramePr>
        <p:xfrm>
          <a:off x="449261" y="1509368"/>
          <a:ext cx="7989887" cy="4630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B672969A-CAE7-84DE-D9FF-159D8453A6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8519406"/>
              </p:ext>
            </p:extLst>
          </p:nvPr>
        </p:nvGraphicFramePr>
        <p:xfrm>
          <a:off x="7577138" y="1736725"/>
          <a:ext cx="4614862" cy="3413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83310FF1-D94B-CC84-E28A-7EB8EE21E6F0}"/>
              </a:ext>
            </a:extLst>
          </p:cNvPr>
          <p:cNvSpPr/>
          <p:nvPr/>
        </p:nvSpPr>
        <p:spPr>
          <a:xfrm>
            <a:off x="1742947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+5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FE505AA-B8AA-6B18-8474-F394D9703B71}"/>
              </a:ext>
            </a:extLst>
          </p:cNvPr>
          <p:cNvSpPr/>
          <p:nvPr/>
        </p:nvSpPr>
        <p:spPr>
          <a:xfrm>
            <a:off x="3861535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+5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7BD7C6C-A786-E479-7AF3-B415B18C74CA}"/>
              </a:ext>
            </a:extLst>
          </p:cNvPr>
          <p:cNvSpPr/>
          <p:nvPr/>
        </p:nvSpPr>
        <p:spPr>
          <a:xfrm>
            <a:off x="5980123" y="520540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222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3" name="Pavadinimas 1">
            <a:extLst>
              <a:ext uri="{FF2B5EF4-FFF2-40B4-BE49-F238E27FC236}">
                <a16:creationId xmlns:a16="http://schemas.microsoft.com/office/drawing/2014/main" id="{792C4EF7-9790-9B02-64A3-1E7CFB399F3A}"/>
              </a:ext>
            </a:extLst>
          </p:cNvPr>
          <p:cNvSpPr txBox="1">
            <a:spLocks/>
          </p:cNvSpPr>
          <p:nvPr/>
        </p:nvSpPr>
        <p:spPr>
          <a:xfrm>
            <a:off x="314325" y="379413"/>
            <a:ext cx="11620500" cy="108108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NAKVYNI</a:t>
            </a: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Ų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</a:t>
            </a:r>
            <a:r>
              <a:rPr kumimoji="0" lang="en-US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3</a:t>
            </a: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-202</a:t>
            </a:r>
            <a:r>
              <a:rPr kumimoji="0" lang="en-US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4</a:t>
            </a: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 M. (1-6 MĖN.)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2F60D6A-ADF4-1A50-2F63-33A41B5093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700145"/>
              </p:ext>
            </p:extLst>
          </p:nvPr>
        </p:nvGraphicFramePr>
        <p:xfrm>
          <a:off x="314325" y="1460500"/>
          <a:ext cx="11113378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5313369" y="2222165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+7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8097512" y="2875595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+46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4139662" y="3513800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-36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2820059" y="4112793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+4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2324509" y="4711786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-38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3479860" y="5293898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+7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4551411" y="5876010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+21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87835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210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Century Gothic</vt:lpstr>
      <vt:lpstr>Maison Neue DemiBold</vt:lpstr>
      <vt:lpstr>Maison Neue Light</vt:lpstr>
      <vt:lpstr>Silk Serif</vt:lpstr>
      <vt:lpstr>SILKSERIF-LIGHT</vt:lpstr>
      <vt:lpstr>Wingdings 3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Nerijus Gudaitis</dc:creator>
  <cp:lastModifiedBy>Nerijus Gudaitis</cp:lastModifiedBy>
  <cp:revision>36</cp:revision>
  <dcterms:created xsi:type="dcterms:W3CDTF">2022-08-20T08:11:29Z</dcterms:created>
  <dcterms:modified xsi:type="dcterms:W3CDTF">2024-08-30T08:05:45Z</dcterms:modified>
</cp:coreProperties>
</file>