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3.xml" ContentType="application/vnd.openxmlformats-officedocument.drawingml.chartshapes+xml"/>
  <Override PartName="/ppt/charts/chart7.xml" ContentType="application/vnd.openxmlformats-officedocument.drawingml.chart+xml"/>
  <Override PartName="/ppt/drawings/drawing4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72" r:id="rId4"/>
    <p:sldId id="271" r:id="rId5"/>
    <p:sldId id="270" r:id="rId6"/>
    <p:sldId id="269" r:id="rId7"/>
  </p:sldIdLst>
  <p:sldSz cx="12192000" cy="6858000"/>
  <p:notesSz cx="6858000" cy="9144000"/>
  <p:defaultTextStyle>
    <a:defPPr>
      <a:defRPr lang="en-150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6.xlsx"/></Relationships>
</file>

<file path=ppt/charts/_rels/chartEx1.xml.rels><?xml version="1.0" encoding="UTF-8" standalone="yes"?>
<Relationships xmlns="http://schemas.openxmlformats.org/package/2006/relationships"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1803729028264572E-2"/>
          <c:y val="0.1427115116990782"/>
          <c:w val="0.96609848343798266"/>
          <c:h val="0.6024899717421374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6206">
                <a:noFill/>
              </a:ln>
            </c:spPr>
            <c:txPr>
              <a:bodyPr rot="-5400000" spcFirstLastPara="1" vertOverflow="ellipsis" wrap="square" anchor="ctr" anchorCtr="1"/>
              <a:lstStyle/>
              <a:p>
                <a:pPr>
                  <a:defRPr sz="1651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Sheet1!$A$2:$A$22</c:f>
              <c:numCache>
                <c:formatCode>General</c:formatCode>
                <c:ptCount val="21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  <c:pt idx="19">
                  <c:v>2023</c:v>
                </c:pt>
                <c:pt idx="20">
                  <c:v>2024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88890</c:v>
                </c:pt>
                <c:pt idx="1">
                  <c:v>123324</c:v>
                </c:pt>
                <c:pt idx="2">
                  <c:v>145988</c:v>
                </c:pt>
                <c:pt idx="3">
                  <c:v>190432</c:v>
                </c:pt>
                <c:pt idx="4">
                  <c:v>197824</c:v>
                </c:pt>
                <c:pt idx="5">
                  <c:v>171505</c:v>
                </c:pt>
                <c:pt idx="6">
                  <c:v>203062</c:v>
                </c:pt>
                <c:pt idx="7">
                  <c:v>236117</c:v>
                </c:pt>
                <c:pt idx="8">
                  <c:v>261273</c:v>
                </c:pt>
                <c:pt idx="9">
                  <c:v>272633</c:v>
                </c:pt>
                <c:pt idx="10">
                  <c:v>283788</c:v>
                </c:pt>
                <c:pt idx="11">
                  <c:v>296278</c:v>
                </c:pt>
                <c:pt idx="12">
                  <c:v>327749</c:v>
                </c:pt>
                <c:pt idx="13">
                  <c:v>329651</c:v>
                </c:pt>
                <c:pt idx="14">
                  <c:v>336712</c:v>
                </c:pt>
                <c:pt idx="15">
                  <c:v>371009</c:v>
                </c:pt>
                <c:pt idx="16">
                  <c:v>224990</c:v>
                </c:pt>
                <c:pt idx="17">
                  <c:v>246387</c:v>
                </c:pt>
                <c:pt idx="18">
                  <c:v>375993</c:v>
                </c:pt>
                <c:pt idx="19">
                  <c:v>375823</c:v>
                </c:pt>
                <c:pt idx="20">
                  <c:v>368488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8A-47D6-9823-9E27AFEB67C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50747648"/>
        <c:axId val="50749440"/>
        <c:axId val="0"/>
      </c:bar3DChart>
      <c:catAx>
        <c:axId val="50747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3103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1651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9440"/>
        <c:crosses val="autoZero"/>
        <c:auto val="1"/>
        <c:lblAlgn val="ctr"/>
        <c:lblOffset val="100"/>
        <c:noMultiLvlLbl val="0"/>
      </c:catAx>
      <c:valAx>
        <c:axId val="50749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one"/>
        <c:spPr>
          <a:ln w="9828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651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50747648"/>
        <c:crosses val="autoZero"/>
        <c:crossBetween val="between"/>
      </c:valAx>
      <c:spPr>
        <a:noFill/>
        <a:ln w="2537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51" b="1"/>
      </a:pPr>
      <a:endParaRPr lang="en-150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accent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Turistų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2023 -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A89A-458F-95DD-4E7ECB427F49}"/>
              </c:ext>
            </c:extLst>
          </c:dPt>
          <c:dLbls>
            <c:dLbl>
              <c:idx val="0"/>
              <c:layout>
                <c:manualLayout>
                  <c:x val="-0.24281549480786202"/>
                  <c:y val="-0.26168761751496389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9A-458F-95DD-4E7ECB427F49}"/>
                </c:ext>
              </c:extLst>
            </c:dLbl>
            <c:dLbl>
              <c:idx val="1"/>
              <c:layout>
                <c:manualLayout>
                  <c:x val="9.4178547484193409E-2"/>
                  <c:y val="9.6014356344991766E-2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89A-458F-95DD-4E7ECB427F49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300703</c:v>
                </c:pt>
                <c:pt idx="1">
                  <c:v>67785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89A-458F-95DD-4E7ECB427F4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12"/>
          <c:w val="0.97009569377990557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79-467D-A54C-6933766B7754}"/>
                </c:ext>
              </c:extLst>
            </c:dLbl>
            <c:dLbl>
              <c:idx val="1"/>
              <c:layout>
                <c:manualLayout>
                  <c:x val="-8.1713781202921738E-3"/>
                  <c:y val="-1.8775929045847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879-467D-A54C-6933766B7754}"/>
                </c:ext>
              </c:extLst>
            </c:dLbl>
            <c:dLbl>
              <c:idx val="2"/>
              <c:layout>
                <c:manualLayout>
                  <c:x val="-1.6342756240584476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375823</c:v>
                </c:pt>
                <c:pt idx="1">
                  <c:v>304684</c:v>
                </c:pt>
                <c:pt idx="2">
                  <c:v>71139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D879-467D-A54C-6933766B7754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E-2"/>
                  <c:y val="-3.68217658241656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879-467D-A54C-6933766B7754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879-467D-A54C-6933766B7754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879-467D-A54C-6933766B7754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368488</c:v>
                </c:pt>
                <c:pt idx="1">
                  <c:v>300703</c:v>
                </c:pt>
                <c:pt idx="2">
                  <c:v>67785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D879-467D-A54C-6933766B77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50683264"/>
        <c:axId val="72136192"/>
        <c:axId val="0"/>
      </c:bar3DChart>
      <c:catAx>
        <c:axId val="50683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136192"/>
        <c:crosses val="autoZero"/>
        <c:auto val="1"/>
        <c:lblAlgn val="ctr"/>
        <c:lblOffset val="100"/>
        <c:noMultiLvlLbl val="0"/>
      </c:catAx>
      <c:valAx>
        <c:axId val="7213619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50683264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10793</c:v>
                </c:pt>
                <c:pt idx="1">
                  <c:v>1548</c:v>
                </c:pt>
                <c:pt idx="2">
                  <c:v>8228</c:v>
                </c:pt>
                <c:pt idx="3">
                  <c:v>1873</c:v>
                </c:pt>
                <c:pt idx="4">
                  <c:v>8042</c:v>
                </c:pt>
                <c:pt idx="5">
                  <c:v>4465</c:v>
                </c:pt>
                <c:pt idx="6">
                  <c:v>14905</c:v>
                </c:pt>
                <c:pt idx="7">
                  <c:v>21736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44E-4B61-B2E8-3854CD1CD15E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4E-4B61-B2E8-3854CD1CD15E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12690</c:v>
                </c:pt>
                <c:pt idx="1">
                  <c:v>1345</c:v>
                </c:pt>
                <c:pt idx="2">
                  <c:v>2934</c:v>
                </c:pt>
                <c:pt idx="3">
                  <c:v>1733</c:v>
                </c:pt>
                <c:pt idx="4">
                  <c:v>7024</c:v>
                </c:pt>
                <c:pt idx="5">
                  <c:v>5261</c:v>
                </c:pt>
                <c:pt idx="6">
                  <c:v>13904</c:v>
                </c:pt>
                <c:pt idx="7">
                  <c:v>22894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44E-4B61-B2E8-3854CD1CD1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2.0334928229665091E-2"/>
          <c:y val="0.1098654708520182"/>
          <c:w val="0.97009569377990634"/>
          <c:h val="0.587443946188340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-8.1713781202922119E-3"/>
                  <c:y val="-2.6776695344825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22-4548-A129-FCB2CAF799C5}"/>
                </c:ext>
              </c:extLst>
            </c:dLbl>
            <c:dLbl>
              <c:idx val="1"/>
              <c:layout>
                <c:manualLayout>
                  <c:x val="-8.1713781202921495E-3"/>
                  <c:y val="-1.87759290458478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822-4548-A129-FCB2CAF799C5}"/>
                </c:ext>
              </c:extLst>
            </c:dLbl>
            <c:dLbl>
              <c:idx val="2"/>
              <c:layout>
                <c:manualLayout>
                  <c:x val="-1.6342756240584509E-3"/>
                  <c:y val="-1.8337782022772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Lapas1!$B$2:$B$4</c:f>
              <c:numCache>
                <c:formatCode>General</c:formatCode>
                <c:ptCount val="3"/>
                <c:pt idx="0">
                  <c:v>1016232</c:v>
                </c:pt>
                <c:pt idx="1">
                  <c:v>746050</c:v>
                </c:pt>
                <c:pt idx="2">
                  <c:v>270182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3-9822-4548-A129-FCB2CAF799C5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0"/>
              <c:layout>
                <c:manualLayout>
                  <c:x val="3.2685512481169098E-2"/>
                  <c:y val="-3.68217658241657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22-4548-A129-FCB2CAF799C5}"/>
                </c:ext>
              </c:extLst>
            </c:dLbl>
            <c:dLbl>
              <c:idx val="1"/>
              <c:layout>
                <c:manualLayout>
                  <c:x val="2.4514134360876627E-2"/>
                  <c:y val="-2.75067876123554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22-4548-A129-FCB2CAF799C5}"/>
                </c:ext>
              </c:extLst>
            </c:dLbl>
            <c:dLbl>
              <c:idx val="2"/>
              <c:layout>
                <c:manualLayout>
                  <c:x val="1.797703186464274E-2"/>
                  <c:y val="-3.05631488803178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22-4548-A129-FCB2CAF799C5}"/>
                </c:ext>
              </c:extLst>
            </c:dLbl>
            <c:spPr>
              <a:noFill/>
              <a:ln w="25115">
                <a:noFill/>
              </a:ln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78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Lapas1!$A$2:$A$4</c:f>
              <c:strCache>
                <c:ptCount val="3"/>
                <c:pt idx="0">
                  <c:v>Bendras skaičius</c:v>
                </c:pt>
                <c:pt idx="1">
                  <c:v>Iš Lietuvos</c:v>
                </c:pt>
                <c:pt idx="2">
                  <c:v>Iš užsienio</c:v>
                </c:pt>
              </c:strCache>
            </c:strRef>
          </c:cat>
          <c:val>
            <c:numRef>
              <c:f>Lapas1!$C$2:$C$4</c:f>
              <c:numCache>
                <c:formatCode>General</c:formatCode>
                <c:ptCount val="3"/>
                <c:pt idx="0">
                  <c:v>1052250</c:v>
                </c:pt>
                <c:pt idx="1">
                  <c:v>782938</c:v>
                </c:pt>
                <c:pt idx="2">
                  <c:v>269312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7-9822-4548-A129-FCB2CAF799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2506752"/>
        <c:axId val="72512640"/>
        <c:axId val="0"/>
      </c:bar3DChart>
      <c:catAx>
        <c:axId val="72506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558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78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2512640"/>
        <c:crosses val="autoZero"/>
        <c:auto val="1"/>
        <c:lblAlgn val="ctr"/>
        <c:lblOffset val="100"/>
        <c:noMultiLvlLbl val="0"/>
      </c:catAx>
      <c:valAx>
        <c:axId val="725126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72506752"/>
        <c:crosses val="autoZero"/>
        <c:crossBetween val="between"/>
      </c:valAx>
      <c:spPr>
        <a:noFill/>
        <a:ln w="25357">
          <a:noFill/>
        </a:ln>
      </c:spPr>
    </c:plotArea>
    <c:legend>
      <c:legendPos val="t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78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</c:legendEntry>
      <c:layout>
        <c:manualLayout>
          <c:xMode val="edge"/>
          <c:yMode val="edge"/>
          <c:x val="0.35273776117675398"/>
          <c:y val="0.91473997166283461"/>
          <c:w val="0.34710125477461934"/>
          <c:h val="7.7678442849510893E-2"/>
        </c:manualLayout>
      </c:layout>
      <c:overlay val="0"/>
      <c:spPr>
        <a:noFill/>
        <a:ln w="25115">
          <a:noFill/>
        </a:ln>
      </c:spPr>
      <c:txPr>
        <a:bodyPr rot="0" spcFirstLastPara="1" vertOverflow="ellipsis" vert="horz" wrap="square" anchor="ctr" anchorCtr="1"/>
        <a:lstStyle/>
        <a:p>
          <a:pPr>
            <a:defRPr sz="178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80" b="1"/>
      </a:pPr>
      <a:endParaRPr lang="en-150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title>
      <c:tx>
        <c:rich>
          <a:bodyPr/>
          <a:lstStyle/>
          <a:p>
            <a:pPr algn="ctr">
              <a:defRPr sz="1405" b="0">
                <a:solidFill>
                  <a:schemeClr val="bg1"/>
                </a:solidFill>
              </a:defRPr>
            </a:pPr>
            <a:r>
              <a:rPr lang="lt-LT" sz="1405" b="0" dirty="0">
                <a:solidFill>
                  <a:schemeClr val="bg1"/>
                </a:solidFill>
              </a:rPr>
              <a:t>Nakvynių skaičiaus pasiskirstymas </a:t>
            </a:r>
            <a:r>
              <a:rPr lang="en-US" sz="1405" b="0" dirty="0">
                <a:solidFill>
                  <a:schemeClr val="bg1"/>
                </a:solidFill>
              </a:rPr>
              <a:t>
</a:t>
            </a:r>
            <a:r>
              <a:rPr lang="lt-LT" sz="1405" b="0" dirty="0">
                <a:solidFill>
                  <a:schemeClr val="bg1"/>
                </a:solidFill>
              </a:rPr>
              <a:t>202</a:t>
            </a:r>
            <a:r>
              <a:rPr lang="en-US" sz="1405" b="0" dirty="0">
                <a:solidFill>
                  <a:schemeClr val="bg1"/>
                </a:solidFill>
              </a:rPr>
              <a:t>3</a:t>
            </a:r>
            <a:r>
              <a:rPr lang="lt-LT" sz="1405" b="0" dirty="0">
                <a:solidFill>
                  <a:schemeClr val="bg1"/>
                </a:solidFill>
              </a:rPr>
              <a:t> - </a:t>
            </a:r>
            <a:r>
              <a:rPr lang="en-US" sz="1405" b="0" dirty="0">
                <a:solidFill>
                  <a:schemeClr val="bg1"/>
                </a:solidFill>
              </a:rPr>
              <a:t>2</a:t>
            </a:r>
            <a:r>
              <a:rPr lang="lt-LT" sz="1405" b="0" dirty="0">
                <a:solidFill>
                  <a:schemeClr val="bg1"/>
                </a:solidFill>
              </a:rPr>
              <a:t>0</a:t>
            </a:r>
            <a:r>
              <a:rPr lang="lt-LT" sz="1405" b="0" baseline="0" dirty="0">
                <a:solidFill>
                  <a:schemeClr val="bg1"/>
                </a:solidFill>
              </a:rPr>
              <a:t>2</a:t>
            </a:r>
            <a:r>
              <a:rPr lang="en-US" sz="1405" b="0" baseline="0" dirty="0">
                <a:solidFill>
                  <a:schemeClr val="bg1"/>
                </a:solidFill>
              </a:rPr>
              <a:t>4</a:t>
            </a:r>
            <a:r>
              <a:rPr lang="en-US" sz="1405" b="0" dirty="0">
                <a:solidFill>
                  <a:schemeClr val="bg1"/>
                </a:solidFill>
              </a:rPr>
              <a:t> </a:t>
            </a:r>
            <a:r>
              <a:rPr lang="lt-LT" sz="1405" b="0" dirty="0">
                <a:solidFill>
                  <a:schemeClr val="bg1"/>
                </a:solidFill>
              </a:rPr>
              <a:t>m.</a:t>
            </a:r>
            <a:endParaRPr lang="en-US" sz="1400" b="0" dirty="0">
              <a:solidFill>
                <a:schemeClr val="bg1"/>
              </a:solidFill>
            </a:endParaRPr>
          </a:p>
        </c:rich>
      </c:tx>
      <c:layout>
        <c:manualLayout>
          <c:xMode val="edge"/>
          <c:yMode val="edge"/>
          <c:x val="0.21008242010985739"/>
          <c:y val="2.055905511811024E-2"/>
        </c:manualLayout>
      </c:layout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277792233763191E-2"/>
          <c:y val="6.8647602250721723E-2"/>
          <c:w val="0.84292035398230092"/>
          <c:h val="0.9296875"/>
        </c:manualLayout>
      </c:layout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2023 m.</c:v>
                </c:pt>
              </c:strCache>
            </c:strRef>
          </c:tx>
          <c:explosion val="19"/>
          <c:dPt>
            <c:idx val="0"/>
            <c:bubble3D val="0"/>
            <c:explosion val="14"/>
            <c:extLst>
              <c:ext xmlns:c16="http://schemas.microsoft.com/office/drawing/2014/chart" uri="{C3380CC4-5D6E-409C-BE32-E72D297353CC}">
                <c16:uniqueId val="{00000001-4B54-4465-8BB1-5E4CC05874AF}"/>
              </c:ext>
            </c:extLst>
          </c:dPt>
          <c:dLbls>
            <c:dLbl>
              <c:idx val="0"/>
              <c:layout>
                <c:manualLayout>
                  <c:x val="-0.2015358205727496"/>
                  <c:y val="-0.19912211703464067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54-4465-8BB1-5E4CC05874AF}"/>
                </c:ext>
              </c:extLst>
            </c:dLbl>
            <c:dLbl>
              <c:idx val="1"/>
              <c:layout>
                <c:manualLayout>
                  <c:x val="0.12169833030760183"/>
                  <c:y val="0.10480629921259843"/>
                </c:manualLayout>
              </c:layout>
              <c:spPr>
                <a:noFill/>
                <a:ln w="25488">
                  <a:noFill/>
                </a:ln>
              </c:spPr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en-150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B54-4465-8BB1-5E4CC05874AF}"/>
                </c:ext>
              </c:extLst>
            </c:dLbl>
            <c:spPr>
              <a:noFill/>
              <a:ln w="25488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endParaRPr lang="en-150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Iš Lietuvos</c:v>
                </c:pt>
                <c:pt idx="1">
                  <c:v>Iš užsienio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782938</c:v>
                </c:pt>
                <c:pt idx="1">
                  <c:v>269312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B54-4465-8BB1-5E4CC05874A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328">
          <a:noFill/>
        </a:ln>
      </c:spPr>
    </c:plotArea>
    <c:plotVisOnly val="1"/>
    <c:dispBlanksAs val="zero"/>
    <c:showDLblsOverMax val="0"/>
  </c:chart>
  <c:spPr>
    <a:ln>
      <a:noFill/>
    </a:ln>
  </c:spPr>
  <c:txPr>
    <a:bodyPr/>
    <a:lstStyle/>
    <a:p>
      <a:pPr>
        <a:defRPr sz="1405" b="1"/>
      </a:pPr>
      <a:endParaRPr lang="en-150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85657191570495"/>
          <c:y val="2.336448598130841E-2"/>
          <c:w val="0.82967032967032972"/>
          <c:h val="0.8911704312114996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Lapas1!$B$1</c:f>
              <c:strCache>
                <c:ptCount val="1"/>
                <c:pt idx="0">
                  <c:v>2023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77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tint val="77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89" b="1" i="0" u="none" strike="noStrike" kern="1200" baseline="0">
                    <a:ln>
                      <a:noFill/>
                    </a:ln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Lapas1!$B$2:$B$9</c:f>
              <c:numCache>
                <c:formatCode>General</c:formatCode>
                <c:ptCount val="8"/>
                <c:pt idx="0">
                  <c:v>44290</c:v>
                </c:pt>
                <c:pt idx="1">
                  <c:v>10666</c:v>
                </c:pt>
                <c:pt idx="2">
                  <c:v>26193</c:v>
                </c:pt>
                <c:pt idx="3">
                  <c:v>5866</c:v>
                </c:pt>
                <c:pt idx="4">
                  <c:v>74960</c:v>
                </c:pt>
                <c:pt idx="5">
                  <c:v>35582</c:v>
                </c:pt>
                <c:pt idx="6">
                  <c:v>36311</c:v>
                </c:pt>
                <c:pt idx="7">
                  <c:v>42995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52-426D-9B68-3A01373548D3}"/>
            </c:ext>
          </c:extLst>
        </c:ser>
        <c:ser>
          <c:idx val="1"/>
          <c:order val="1"/>
          <c:tx>
            <c:strRef>
              <c:f>Lapas1!$C$1</c:f>
              <c:strCache>
                <c:ptCount val="1"/>
                <c:pt idx="0">
                  <c:v>2024 m.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76000"/>
                    <a:tint val="98000"/>
                    <a:hueMod val="94000"/>
                    <a:satMod val="130000"/>
                    <a:lumMod val="128000"/>
                  </a:schemeClr>
                </a:gs>
                <a:gs pos="100000">
                  <a:schemeClr val="accent3">
                    <a:shade val="76000"/>
                    <a:shade val="94000"/>
                    <a:lumMod val="8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0800" dist="38100" dir="5400000" rotWithShape="0">
                <a:srgbClr val="000000">
                  <a:alpha val="46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/>
            </a:scene3d>
            <a:sp3d prstMaterial="plastic">
              <a:bevelT w="25400" h="25400"/>
            </a:sp3d>
          </c:spPr>
          <c:invertIfNegative val="0"/>
          <c:dLbls>
            <c:dLbl>
              <c:idx val="7"/>
              <c:layout>
                <c:manualLayout>
                  <c:x val="-1.8810113439937275E-16"/>
                  <c:y val="-6.4469806642027948E-18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F52-426D-9B68-3A01373548D3}"/>
                </c:ext>
              </c:extLst>
            </c:dLbl>
            <c:spPr>
              <a:noFill/>
              <a:ln w="29709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31" b="1" i="0" u="none" strike="noStrike" kern="1200" baseline="0">
                    <a:ln>
                      <a:noFill/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150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Lapas1!$A$2:$A$9</c:f>
              <c:strCache>
                <c:ptCount val="8"/>
                <c:pt idx="0">
                  <c:v>Kitos šalys</c:v>
                </c:pt>
                <c:pt idx="1">
                  <c:v>Ukraina</c:v>
                </c:pt>
                <c:pt idx="2">
                  <c:v>Baltarusija</c:v>
                </c:pt>
                <c:pt idx="3">
                  <c:v>Estija</c:v>
                </c:pt>
                <c:pt idx="4">
                  <c:v>Izraelis</c:v>
                </c:pt>
                <c:pt idx="5">
                  <c:v>Vokietija</c:v>
                </c:pt>
                <c:pt idx="6">
                  <c:v>Latvija</c:v>
                </c:pt>
                <c:pt idx="7">
                  <c:v>Lenkija</c:v>
                </c:pt>
              </c:strCache>
            </c:strRef>
          </c:cat>
          <c:val>
            <c:numRef>
              <c:f>Lapas1!$C$2:$C$9</c:f>
              <c:numCache>
                <c:formatCode>General</c:formatCode>
                <c:ptCount val="8"/>
                <c:pt idx="0">
                  <c:v>43450</c:v>
                </c:pt>
                <c:pt idx="1">
                  <c:v>8870</c:v>
                </c:pt>
                <c:pt idx="2">
                  <c:v>11863</c:v>
                </c:pt>
                <c:pt idx="3">
                  <c:v>5863</c:v>
                </c:pt>
                <c:pt idx="4">
                  <c:v>67454</c:v>
                </c:pt>
                <c:pt idx="5">
                  <c:v>47214</c:v>
                </c:pt>
                <c:pt idx="6">
                  <c:v>37848</c:v>
                </c:pt>
                <c:pt idx="7">
                  <c:v>46750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52-426D-9B68-3A0137354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45"/>
        <c:axId val="73883008"/>
        <c:axId val="73888896"/>
      </c:barChart>
      <c:catAx>
        <c:axId val="738830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53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931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150"/>
          </a:p>
        </c:txPr>
        <c:crossAx val="73888896"/>
        <c:crosses val="autoZero"/>
        <c:auto val="1"/>
        <c:lblAlgn val="ctr"/>
        <c:lblOffset val="100"/>
        <c:noMultiLvlLbl val="0"/>
      </c:catAx>
      <c:valAx>
        <c:axId val="73888896"/>
        <c:scaling>
          <c:orientation val="minMax"/>
          <c:min val="0"/>
        </c:scaling>
        <c:delete val="0"/>
        <c:axPos val="b"/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73883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egendEntry>
        <c:idx val="0"/>
        <c:txPr>
          <a:bodyPr/>
          <a:lstStyle/>
          <a:p>
            <a:pPr>
              <a:defRPr sz="1551" b="0" i="0" u="none" strike="noStrike" baseline="0">
                <a:solidFill>
                  <a:schemeClr val="bg1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egendEntry>
        <c:idx val="1"/>
        <c:txPr>
          <a:bodyPr/>
          <a:lstStyle/>
          <a:p>
            <a:pPr>
              <a:defRPr sz="1551" b="0" i="0" u="none" strike="noStrike" baseline="0">
                <a:solidFill>
                  <a:srgbClr val="002060"/>
                </a:solidFill>
                <a:latin typeface="Calibri"/>
                <a:ea typeface="Calibri"/>
                <a:cs typeface="Calibri"/>
              </a:defRPr>
            </a:pPr>
            <a:endParaRPr lang="en-150"/>
          </a:p>
        </c:txPr>
      </c:legendEntry>
      <c:layout>
        <c:manualLayout>
          <c:xMode val="edge"/>
          <c:yMode val="edge"/>
          <c:x val="0.83186813086082512"/>
          <c:y val="0.90702663919346527"/>
          <c:w val="0.16703296703296719"/>
          <c:h val="5.9548254620123281E-2"/>
        </c:manualLayout>
      </c:layout>
      <c:overlay val="0"/>
      <c:spPr>
        <a:noFill/>
        <a:ln w="3065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44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150"/>
        </a:p>
      </c:txPr>
    </c:legend>
    <c:plotVisOnly val="1"/>
    <c:dispBlanksAs val="zero"/>
    <c:showDLblsOverMax val="0"/>
  </c:chart>
  <c:spPr>
    <a:noFill/>
    <a:ln>
      <a:noFill/>
    </a:ln>
  </c:spPr>
  <c:txPr>
    <a:bodyPr/>
    <a:lstStyle/>
    <a:p>
      <a:pPr>
        <a:defRPr/>
      </a:pPr>
      <a:endParaRPr lang="en-150"/>
    </a:p>
  </c:txPr>
  <c:externalData r:id="rId1">
    <c:autoUpdate val="0"/>
  </c:externalData>
  <c:userShapes r:id="rId2"/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>
    <cx:title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/>
          </a:pPr>
          <a:endParaRPr lang="en-GB" sz="1862" b="0" i="0" u="none" strike="noStrike" baseline="0" dirty="0">
            <a:solidFill>
              <a:prstClr val="black">
                <a:lumMod val="65000"/>
                <a:lumOff val="35000"/>
              </a:prstClr>
            </a:solidFill>
            <a:latin typeface="Calibri" panose="020F0502020204030204"/>
          </a:endParaRPr>
        </a:p>
      </cx:txPr>
    </cx:title>
    <cx:plotArea>
      <cx:plotAreaRegion>
        <cx:plotSurface>
          <cx:spPr>
            <a:noFill/>
            <a:ln w="0">
              <a:noFill/>
            </a:ln>
          </cx:spPr>
        </cx:plotSurface>
      </cx:plotAreaRegion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0.57999</cdr:x>
      <cdr:y>0.5</cdr:y>
    </cdr:from>
    <cdr:to>
      <cdr:x>0.88707</cdr:x>
      <cdr:y>0.70598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676591" y="1706562"/>
          <a:ext cx="1417132" cy="70303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82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0.03759</cdr:x>
      <cdr:y>0.31683</cdr:y>
    </cdr:from>
    <cdr:to>
      <cdr:x>0.33599</cdr:x>
      <cdr:y>0.5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173475" y="1081380"/>
          <a:ext cx="1377074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18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0.70596</cdr:x>
      <cdr:y>0.04498</cdr:y>
    </cdr:from>
    <cdr:to>
      <cdr:x>0.8247</cdr:x>
      <cdr:y>0.12245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7845567" y="244500"/>
          <a:ext cx="1319603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+5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0.62725</cdr:x>
      <cdr:y>0.24073</cdr:y>
    </cdr:from>
    <cdr:to>
      <cdr:x>0.93433</cdr:x>
      <cdr:y>0.44671</cdr:y>
    </cdr:to>
    <cdr:sp macro="" textlink="">
      <cdr:nvSpPr>
        <cdr:cNvPr id="2" name="Oval 1"/>
        <cdr:cNvSpPr/>
      </cdr:nvSpPr>
      <cdr:spPr>
        <a:xfrm xmlns:a="http://schemas.openxmlformats.org/drawingml/2006/main">
          <a:off x="2894674" y="821626"/>
          <a:ext cx="1417132" cy="703035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Lietuvos 74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0.0613</cdr:x>
      <cdr:y>0.40423</cdr:y>
    </cdr:from>
    <cdr:to>
      <cdr:x>0.3597</cdr:x>
      <cdr:y>0.5874</cdr:y>
    </cdr:to>
    <cdr:sp macro="" textlink="">
      <cdr:nvSpPr>
        <cdr:cNvPr id="3" name="Oval 2"/>
        <cdr:cNvSpPr/>
      </cdr:nvSpPr>
      <cdr:spPr>
        <a:xfrm xmlns:a="http://schemas.openxmlformats.org/drawingml/2006/main">
          <a:off x="282870" y="1379684"/>
          <a:ext cx="1377075" cy="625182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lt-LT" sz="1200" b="1" dirty="0">
              <a:solidFill>
                <a:srgbClr val="002060"/>
              </a:solidFill>
            </a:rPr>
            <a:t>Iš užsienio</a:t>
          </a:r>
        </a:p>
        <a:p xmlns:a="http://schemas.openxmlformats.org/drawingml/2006/main">
          <a:pPr algn="ctr"/>
          <a:r>
            <a:rPr lang="en-US" sz="1200" b="1" dirty="0">
              <a:solidFill>
                <a:srgbClr val="002060"/>
              </a:solidFill>
            </a:rPr>
            <a:t>2</a:t>
          </a:r>
          <a:r>
            <a:rPr lang="lt-LT" sz="1200" b="1" dirty="0">
              <a:solidFill>
                <a:srgbClr val="002060"/>
              </a:solidFill>
            </a:rPr>
            <a:t>6 </a:t>
          </a:r>
          <a:r>
            <a:rPr lang="en-US" sz="1200" b="1" dirty="0">
              <a:solidFill>
                <a:srgbClr val="002060"/>
              </a:solidFill>
            </a:rPr>
            <a:t>%</a:t>
          </a:r>
          <a:endParaRPr lang="lt-LT" sz="1200" b="1" dirty="0">
            <a:solidFill>
              <a:srgbClr val="00206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0.42979</cdr:x>
      <cdr:y>0.03898</cdr:y>
    </cdr:from>
    <cdr:to>
      <cdr:x>0.54853</cdr:x>
      <cdr:y>0.11645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A9047A67-76EC-1640-298A-ED2B3C36BDEC}"/>
            </a:ext>
          </a:extLst>
        </cdr:cNvPr>
        <cdr:cNvSpPr/>
      </cdr:nvSpPr>
      <cdr:spPr>
        <a:xfrm xmlns:a="http://schemas.openxmlformats.org/drawingml/2006/main">
          <a:off x="4776425" y="211858"/>
          <a:ext cx="1319603" cy="421096"/>
        </a:xfrm>
        <a:prstGeom xmlns:a="http://schemas.openxmlformats.org/drawingml/2006/main" prst="ellipse">
          <a:avLst/>
        </a:prstGeom>
        <a:solidFill xmlns:a="http://schemas.openxmlformats.org/drawingml/2006/main">
          <a:sysClr val="window" lastClr="FFFFFF"/>
        </a:solidFill>
        <a:ln xmlns:a="http://schemas.openxmlformats.org/drawingml/2006/main" w="9525" cap="flat" cmpd="sng" algn="ctr">
          <a:solidFill>
            <a:srgbClr val="9BBB59">
              <a:shade val="95000"/>
              <a:satMod val="105000"/>
            </a:srgbClr>
          </a:solidFill>
          <a:prstDash val="solid"/>
        </a:ln>
        <a:effectLst xmlns:a="http://schemas.openxmlformats.org/drawingml/2006/main">
          <a:outerShdw blurRad="40000" dist="20000" dir="5400000" rotWithShape="0">
            <a:srgbClr val="000000">
              <a:alpha val="38000"/>
            </a:srgbClr>
          </a:outerShdw>
        </a:effectLst>
      </cdr:spPr>
      <cdr:style>
        <a:lnRef xmlns:a="http://schemas.openxmlformats.org/drawingml/2006/main" idx="1">
          <a:schemeClr val="accent3"/>
        </a:lnRef>
        <a:fillRef xmlns:a="http://schemas.openxmlformats.org/drawingml/2006/main" idx="2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anchor="ctr"/>
        <a:lstStyle xmlns:a="http://schemas.openxmlformats.org/drawingml/2006/main">
          <a:defPPr>
            <a:defRPr lang="en-150"/>
          </a:defPPr>
          <a:lvl1pPr marL="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lt-LT" sz="1600" b="1" dirty="0">
              <a:solidFill>
                <a:srgbClr val="002060"/>
              </a:solidFill>
            </a:rPr>
            <a:t>+9 </a:t>
          </a:r>
          <a:r>
            <a:rPr lang="en-US" sz="1600" b="1" dirty="0">
              <a:solidFill>
                <a:srgbClr val="002060"/>
              </a:solidFill>
            </a:rPr>
            <a:t>%</a:t>
          </a:r>
          <a:endParaRPr lang="lt-LT" sz="16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14/relationships/chartEx" Target="../charts/chartEx1.xml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2.png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24E6A67-319E-4D43-AAF7-1BDF3316C88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87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1E9491D-607F-5449-9AAF-F6FD2FC84B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411437" y="-143974"/>
            <a:ext cx="13014873" cy="735036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43251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FB43A50-00EF-674B-B76F-EA49236BC06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9768"/>
            <a:ext cx="12361984" cy="6867768"/>
          </a:xfrm>
          <a:prstGeom prst="rect">
            <a:avLst/>
          </a:prstGeom>
        </p:spPr>
      </p:pic>
      <p:sp>
        <p:nvSpPr>
          <p:cNvPr id="14" name="Picture Placeholder 12">
            <a:extLst>
              <a:ext uri="{FF2B5EF4-FFF2-40B4-BE49-F238E27FC236}">
                <a16:creationId xmlns:a16="http://schemas.microsoft.com/office/drawing/2014/main" id="{D5603829-1986-794B-8CDA-1599130110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C7DDED64-4B4E-134E-A338-B7A22F14754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592F109B-9C1F-2F4D-8162-E213D5A3673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524375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28FF65E-0ACD-0B4A-874C-7BECE881B3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31444" y="-298938"/>
            <a:ext cx="13192586" cy="7420830"/>
          </a:xfrm>
          <a:prstGeom prst="rect">
            <a:avLst/>
          </a:prstGeom>
        </p:spPr>
      </p:pic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EEBC9079-95D5-D44B-9342-AB22361C24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893168" y="-1"/>
            <a:ext cx="5298832" cy="6858001"/>
          </a:xfrm>
        </p:spPr>
        <p:txBody>
          <a:bodyPr/>
          <a:lstStyle/>
          <a:p>
            <a:endParaRPr lang="en-LT"/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22D19231-E3E4-4645-B550-7A5C1A16D3A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4083270"/>
            <a:ext cx="5298833" cy="246834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66F72F34-58C4-DC4F-B4BB-1E117A9969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5298833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3132054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FD669A2E-601E-D44B-940C-150ABEAF7A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rgbClr val="4E5466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59220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115B62B-A125-F14C-B993-6FDFF9C8F1F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ED012089-B291-F74C-AA95-444F22F5B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300414"/>
            <a:ext cx="8557235" cy="3251200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805802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B3A754-B0E2-CB46-AE68-9DCE8A161F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19B94315-968B-804B-95A9-F72DD516447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3829050"/>
            <a:ext cx="4528161" cy="2722563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E41A867-00FE-574B-A10B-16357629F1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1" y="365125"/>
            <a:ext cx="4528160" cy="2409606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23646910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1356AC-2080-3E4D-9F74-FE43681BB9B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4DFA0D2F-1B12-7A40-B9DB-C6682ECA9C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4E5466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GraphicFramePr/>
              <p:nvPr userDrawn="1">
                <p:extLst>
                  <p:ext uri="{D42A27DB-BD31-4B8C-83A1-F6EECF244321}">
                    <p14:modId xmlns:p14="http://schemas.microsoft.com/office/powerpoint/2010/main" val="190062495"/>
                  </p:ext>
                </p:extLst>
              </p:nvPr>
            </p:nvGraphicFramePr>
            <p:xfrm>
              <a:off x="501040" y="1690688"/>
              <a:ext cx="11189920" cy="466656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16" name="Chart 15">
                <a:extLst>
                  <a:ext uri="{FF2B5EF4-FFF2-40B4-BE49-F238E27FC236}">
                    <a16:creationId xmlns:a16="http://schemas.microsoft.com/office/drawing/2014/main" id="{C3066DA9-4DA6-C143-8E59-C18D2EAC1D1F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01040" y="1690688"/>
                <a:ext cx="11189920" cy="466656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513427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B9B7881-B80B-BC46-A04A-0D15075F4484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809CC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D747B07-D90D-9E40-8147-5AA89FFA7A6D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809CCD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LT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B6CB4FC-AAB8-0241-8451-5BC61EA31B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87784" y="579549"/>
            <a:ext cx="490297" cy="49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906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E8372A1-976D-9E45-AA7D-9D2617E4B8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91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45D97F0-E419-004A-9219-0A93ADDC00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9078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274727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chemeClr val="bg1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651845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DCF651E-A5C8-1F4D-9E20-74CD47620B9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040" y="365125"/>
            <a:ext cx="9407731" cy="132556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3600" b="0" i="0">
                <a:solidFill>
                  <a:srgbClr val="181242"/>
                </a:solidFill>
                <a:latin typeface="Silk Serif" pitchFamily="2" charset="77"/>
              </a:defRPr>
            </a:lvl1pPr>
          </a:lstStyle>
          <a:p>
            <a:r>
              <a:rPr lang="en-GB" dirty="0"/>
              <a:t>CLICK TO EDIT MASTER TITLE STYLE </a:t>
            </a:r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30736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1A8FCAA-7563-5145-BAD3-CB9736C3B59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LT" dirty="0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5F6302B7-8F59-2B40-9787-A4101211AD6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1040" y="5862638"/>
            <a:ext cx="11196973" cy="688975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3215123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1FAB1E1-E026-FA49-A59B-5B6F8DD69DE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84967" y="4878825"/>
            <a:ext cx="1440538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5044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6F89AE0-FEAF-8F4B-934E-99E63E44B8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66255" y="-107715"/>
            <a:ext cx="12554570" cy="709040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4"/>
            <a:ext cx="8710047" cy="1842864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01EF09A-8FCB-234F-8BA6-9574610909C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2524148" y="4880379"/>
            <a:ext cx="3038791" cy="575610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0C3BDC14-7936-4741-B360-E50E437D744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686714" y="4878825"/>
            <a:ext cx="3038791" cy="575610"/>
          </a:xfrm>
        </p:spPr>
        <p:txBody>
          <a:bodyPr anchor="b">
            <a:normAutofit/>
          </a:bodyPr>
          <a:lstStyle>
            <a:lvl1pPr marL="0" indent="0" algn="r">
              <a:buNone/>
              <a:defRPr sz="1600" b="0" i="0">
                <a:solidFill>
                  <a:schemeClr val="bg1"/>
                </a:solidFill>
                <a:latin typeface="Maison Neue Light" panose="020B0304040000000000" pitchFamily="34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18123776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CFB6D8F-A876-5C47-8ABA-DED76DEA22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28600" y="-158262"/>
            <a:ext cx="12590585" cy="735037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39684BD-60FF-3C40-9B42-581F0F776BF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44551" y="669925"/>
            <a:ext cx="1702897" cy="130889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3A6B6C6-E84D-234D-A58F-D757F0280D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4814" y="2712203"/>
            <a:ext cx="8710047" cy="2857323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5400" b="0" i="0">
                <a:solidFill>
                  <a:schemeClr val="bg1"/>
                </a:solidFill>
                <a:latin typeface="SILKSERIF-LIGHT" pitchFamily="2" charset="77"/>
              </a:defRPr>
            </a:lvl1pPr>
          </a:lstStyle>
          <a:p>
            <a:pPr lvl="0"/>
            <a:endParaRPr lang="en-LT" dirty="0"/>
          </a:p>
        </p:txBody>
      </p:sp>
    </p:spTree>
    <p:extLst>
      <p:ext uri="{BB962C8B-B14F-4D97-AF65-F5344CB8AC3E}">
        <p14:creationId xmlns:p14="http://schemas.microsoft.com/office/powerpoint/2010/main" val="407012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38781-363C-224A-BC24-96355956A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LT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1CE62-6E86-FB49-AF2D-2B9FF41C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LT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30D7CF-D070-3D47-AD34-2F0FF68F9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59610-7A16-C94D-BC7D-E9E4219B6BC2}" type="datetimeFigureOut">
              <a:rPr lang="en-LT" smtClean="0"/>
              <a:t>02/26/2025</a:t>
            </a:fld>
            <a:endParaRPr lang="en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ED89F-A7C1-794E-8A72-D78BDB38C1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EB41D-C954-3C4E-BFA9-4E1697A2C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53016-3874-7E4C-BC3C-9124827D8123}" type="slidenum">
              <a:rPr lang="en-LT" smtClean="0"/>
              <a:t>‹#›</a:t>
            </a:fld>
            <a:endParaRPr lang="en-LT"/>
          </a:p>
        </p:txBody>
      </p:sp>
    </p:spTree>
    <p:extLst>
      <p:ext uri="{BB962C8B-B14F-4D97-AF65-F5344CB8AC3E}">
        <p14:creationId xmlns:p14="http://schemas.microsoft.com/office/powerpoint/2010/main" val="4003708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ilk Serif" pitchFamily="2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Maison Neue DemiBold" panose="020B0304040000000000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aison Neue Light" panose="020B0304040000000000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aveikslėlis 5">
            <a:extLst>
              <a:ext uri="{FF2B5EF4-FFF2-40B4-BE49-F238E27FC236}">
                <a16:creationId xmlns:a16="http://schemas.microsoft.com/office/drawing/2014/main" id="{D979AD0C-F90B-A514-104B-8080096A74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364278" cy="404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4" name="Subtitle 2">
            <a:extLst>
              <a:ext uri="{FF2B5EF4-FFF2-40B4-BE49-F238E27FC236}">
                <a16:creationId xmlns:a16="http://schemas.microsoft.com/office/drawing/2014/main" id="{1B589C0C-7720-30F9-C2AC-8BA028C2FD3D}"/>
              </a:ext>
            </a:extLst>
          </p:cNvPr>
          <p:cNvSpPr txBox="1">
            <a:spLocks/>
          </p:cNvSpPr>
          <p:nvPr/>
        </p:nvSpPr>
        <p:spPr>
          <a:xfrm>
            <a:off x="633413" y="4308475"/>
            <a:ext cx="8143875" cy="131445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</a:t>
            </a: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23–2024 m.</a:t>
            </a:r>
            <a:b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4000" i="0" u="none" strike="noStrike" kern="1200" cap="all" spc="0" normalizeH="0" baseline="0" noProof="0" dirty="0">
                <a:ln w="3175" cmpd="sng"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TURIZMO STATISTIKA*</a:t>
            </a:r>
            <a:endParaRPr kumimoji="0" lang="en-US" sz="4000" i="0" u="none" strike="noStrike" kern="1200" cap="all" spc="0" normalizeH="0" baseline="0" noProof="0" dirty="0">
              <a:ln w="3175" cmpd="sng"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entury Gothic"/>
              <a:ea typeface="+mj-ea"/>
              <a:cs typeface="+mj-cs"/>
            </a:endParaRPr>
          </a:p>
        </p:txBody>
      </p:sp>
      <p:sp>
        <p:nvSpPr>
          <p:cNvPr id="9" name="Antrinis pavadinimas 2">
            <a:extLst>
              <a:ext uri="{FF2B5EF4-FFF2-40B4-BE49-F238E27FC236}">
                <a16:creationId xmlns:a16="http://schemas.microsoft.com/office/drawing/2014/main" id="{DFB7FA0F-A1CC-D068-52A6-96A95D6ADD68}"/>
              </a:ext>
            </a:extLst>
          </p:cNvPr>
          <p:cNvSpPr txBox="1">
            <a:spLocks/>
          </p:cNvSpPr>
          <p:nvPr/>
        </p:nvSpPr>
        <p:spPr bwMode="auto">
          <a:xfrm>
            <a:off x="857250" y="5502275"/>
            <a:ext cx="6400800" cy="194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2100" kern="1200">
                <a:solidFill>
                  <a:schemeClr val="bg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lt-LT" altLang="lt-LT" sz="2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* Valstybės duomenų agentūros duomenimis</a:t>
            </a:r>
            <a:endParaRPr kumimoji="0" lang="en-US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ysClr val="window" lastClr="FFFFFF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lt-LT" altLang="lt-LT" sz="2100" b="0" i="0" u="none" strike="noStrike" kern="1200" cap="none" spc="0" normalizeH="0" baseline="0" noProof="0" dirty="0">
              <a:ln>
                <a:noFill/>
              </a:ln>
              <a:solidFill>
                <a:srgbClr val="052F61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640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0C6245F5-5FAE-32A4-B061-D4C496F7469A}"/>
              </a:ext>
            </a:extLst>
          </p:cNvPr>
          <p:cNvSpPr txBox="1">
            <a:spLocks/>
          </p:cNvSpPr>
          <p:nvPr/>
        </p:nvSpPr>
        <p:spPr>
          <a:xfrm>
            <a:off x="1690688" y="454025"/>
            <a:ext cx="8534400" cy="89852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skaičius 2004-2024 m.</a:t>
            </a:r>
          </a:p>
        </p:txBody>
      </p:sp>
      <p:graphicFrame>
        <p:nvGraphicFramePr>
          <p:cNvPr id="5" name="Object 6">
            <a:extLst>
              <a:ext uri="{FF2B5EF4-FFF2-40B4-BE49-F238E27FC236}">
                <a16:creationId xmlns:a16="http://schemas.microsoft.com/office/drawing/2014/main" id="{37371886-5ECC-D1D6-82E9-22615A517B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4710072"/>
              </p:ext>
            </p:extLst>
          </p:nvPr>
        </p:nvGraphicFramePr>
        <p:xfrm>
          <a:off x="261938" y="1162050"/>
          <a:ext cx="11547475" cy="5695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87664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009CFD4-D50C-EF42-C0AA-13CEE2D72C66}"/>
              </a:ext>
            </a:extLst>
          </p:cNvPr>
          <p:cNvSpPr txBox="1">
            <a:spLocks/>
          </p:cNvSpPr>
          <p:nvPr/>
        </p:nvSpPr>
        <p:spPr>
          <a:xfrm>
            <a:off x="885825" y="515938"/>
            <a:ext cx="10366375" cy="1103312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skaičiaus kitimas </a:t>
            </a:r>
            <a:br>
              <a:rPr kumimoji="0" lang="lt-LT" sz="32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sz="2000" i="0" u="none" strike="noStrike" kern="1200" cap="all" spc="0" normalizeH="0" baseline="0" noProof="0" dirty="0">
                <a:ln w="3175" cmpd="sng"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</a:t>
            </a:r>
          </a:p>
        </p:txBody>
      </p:sp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7648E066-3453-1384-8CE4-76457D90299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6850522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Object 11">
            <a:extLst>
              <a:ext uri="{FF2B5EF4-FFF2-40B4-BE49-F238E27FC236}">
                <a16:creationId xmlns:a16="http://schemas.microsoft.com/office/drawing/2014/main" id="{9DBD28DE-E550-EA83-2CB1-FA4E00AB06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4151881"/>
              </p:ext>
            </p:extLst>
          </p:nvPr>
        </p:nvGraphicFramePr>
        <p:xfrm>
          <a:off x="449263" y="1708150"/>
          <a:ext cx="7989887" cy="442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Oval 2">
            <a:extLst>
              <a:ext uri="{FF2B5EF4-FFF2-40B4-BE49-F238E27FC236}">
                <a16:creationId xmlns:a16="http://schemas.microsoft.com/office/drawing/2014/main" id="{EA14F404-E854-D635-2003-DE181A2C50A1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9047A67-76EC-1640-298A-ED2B3C36BDEC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316D975-0641-49DA-CE62-E06211A264AD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2036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3A595B4B-B4C1-92E1-E8C5-40AB70062FF4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TURISTŲ IŠ UŽSIENIO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2023-2024 M.</a:t>
            </a:r>
          </a:p>
        </p:txBody>
      </p:sp>
      <p:graphicFrame>
        <p:nvGraphicFramePr>
          <p:cNvPr id="3" name="Object 12">
            <a:extLst>
              <a:ext uri="{FF2B5EF4-FFF2-40B4-BE49-F238E27FC236}">
                <a16:creationId xmlns:a16="http://schemas.microsoft.com/office/drawing/2014/main" id="{DFA9BE93-F1FA-D478-9081-3D7F919F570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8420695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Oval 3">
            <a:extLst>
              <a:ext uri="{FF2B5EF4-FFF2-40B4-BE49-F238E27FC236}">
                <a16:creationId xmlns:a16="http://schemas.microsoft.com/office/drawing/2014/main" id="{CC75F007-CB74-0C37-4F0C-91F6DF09093B}"/>
              </a:ext>
            </a:extLst>
          </p:cNvPr>
          <p:cNvSpPr/>
          <p:nvPr/>
        </p:nvSpPr>
        <p:spPr>
          <a:xfrm>
            <a:off x="5223354" y="4697764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-64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0E5D39A5-A7FE-30E9-4A87-83C848CD604B}"/>
              </a:ext>
            </a:extLst>
          </p:cNvPr>
          <p:cNvSpPr/>
          <p:nvPr/>
        </p:nvSpPr>
        <p:spPr>
          <a:xfrm>
            <a:off x="2834073" y="529343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E73BCEFD-E98D-CFEF-1CD5-738360C72799}"/>
              </a:ext>
            </a:extLst>
          </p:cNvPr>
          <p:cNvSpPr/>
          <p:nvPr/>
        </p:nvSpPr>
        <p:spPr>
          <a:xfrm>
            <a:off x="5099839" y="22906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7558A62-372D-D19C-2AE8-EF9847377C18}"/>
              </a:ext>
            </a:extLst>
          </p:cNvPr>
          <p:cNvSpPr/>
          <p:nvPr/>
        </p:nvSpPr>
        <p:spPr>
          <a:xfrm>
            <a:off x="1862909" y="279169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F2E9699-3C02-21F3-2C52-162DE929A366}"/>
              </a:ext>
            </a:extLst>
          </p:cNvPr>
          <p:cNvSpPr/>
          <p:nvPr/>
        </p:nvSpPr>
        <p:spPr>
          <a:xfrm>
            <a:off x="2697596" y="3470319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BADB010-E768-E45E-AD30-667A17BADEF2}"/>
              </a:ext>
            </a:extLst>
          </p:cNvPr>
          <p:cNvSpPr/>
          <p:nvPr/>
        </p:nvSpPr>
        <p:spPr>
          <a:xfrm>
            <a:off x="2943257" y="4111856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D9E0A9BF-E4A7-740D-1E6A-D843AE73C75B}"/>
              </a:ext>
            </a:extLst>
          </p:cNvPr>
          <p:cNvSpPr/>
          <p:nvPr/>
        </p:nvSpPr>
        <p:spPr>
          <a:xfrm>
            <a:off x="6864572" y="6057495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+18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0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2" name="Pavadinimas 1">
            <a:extLst>
              <a:ext uri="{FF2B5EF4-FFF2-40B4-BE49-F238E27FC236}">
                <a16:creationId xmlns:a16="http://schemas.microsoft.com/office/drawing/2014/main" id="{99483874-0633-F52A-4F28-DB9015824523}"/>
              </a:ext>
            </a:extLst>
          </p:cNvPr>
          <p:cNvSpPr txBox="1">
            <a:spLocks/>
          </p:cNvSpPr>
          <p:nvPr/>
        </p:nvSpPr>
        <p:spPr>
          <a:xfrm>
            <a:off x="1169988" y="519113"/>
            <a:ext cx="9783762" cy="150653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</a:t>
            </a:r>
          </a:p>
        </p:txBody>
      </p:sp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60814F6D-0B32-F6A3-5FAC-A33EC68A278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1643256"/>
              </p:ext>
            </p:extLst>
          </p:nvPr>
        </p:nvGraphicFramePr>
        <p:xfrm>
          <a:off x="449261" y="1509368"/>
          <a:ext cx="7989887" cy="4630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Object 10">
            <a:extLst>
              <a:ext uri="{FF2B5EF4-FFF2-40B4-BE49-F238E27FC236}">
                <a16:creationId xmlns:a16="http://schemas.microsoft.com/office/drawing/2014/main" id="{B672969A-CAE7-84DE-D9FF-159D8453A6D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582882"/>
              </p:ext>
            </p:extLst>
          </p:nvPr>
        </p:nvGraphicFramePr>
        <p:xfrm>
          <a:off x="7577138" y="1736725"/>
          <a:ext cx="4614862" cy="3413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5" name="Oval 4">
            <a:extLst>
              <a:ext uri="{FF2B5EF4-FFF2-40B4-BE49-F238E27FC236}">
                <a16:creationId xmlns:a16="http://schemas.microsoft.com/office/drawing/2014/main" id="{83310FF1-D94B-CC84-E28A-7EB8EE21E6F0}"/>
              </a:ext>
            </a:extLst>
          </p:cNvPr>
          <p:cNvSpPr/>
          <p:nvPr/>
        </p:nvSpPr>
        <p:spPr>
          <a:xfrm>
            <a:off x="1742947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FE505AA-B8AA-6B18-8474-F394D9703B71}"/>
              </a:ext>
            </a:extLst>
          </p:cNvPr>
          <p:cNvSpPr/>
          <p:nvPr/>
        </p:nvSpPr>
        <p:spPr>
          <a:xfrm>
            <a:off x="3861535" y="5200157"/>
            <a:ext cx="1165341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C7BD7C6C-A786-E479-7AF3-B415B18C74CA}"/>
              </a:ext>
            </a:extLst>
          </p:cNvPr>
          <p:cNvSpPr/>
          <p:nvPr/>
        </p:nvSpPr>
        <p:spPr>
          <a:xfrm>
            <a:off x="5980123" y="5205402"/>
            <a:ext cx="1295320" cy="421092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-0,3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222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08C8055-D68F-2C44-909A-99291AEAD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0378" y="581572"/>
            <a:ext cx="490483" cy="490483"/>
          </a:xfrm>
          <a:prstGeom prst="rect">
            <a:avLst/>
          </a:prstGeom>
        </p:spPr>
      </p:pic>
      <p:sp>
        <p:nvSpPr>
          <p:cNvPr id="3" name="Pavadinimas 1">
            <a:extLst>
              <a:ext uri="{FF2B5EF4-FFF2-40B4-BE49-F238E27FC236}">
                <a16:creationId xmlns:a16="http://schemas.microsoft.com/office/drawing/2014/main" id="{792C4EF7-9790-9B02-64A3-1E7CFB399F3A}"/>
              </a:ext>
            </a:extLst>
          </p:cNvPr>
          <p:cNvSpPr txBox="1">
            <a:spLocks/>
          </p:cNvSpPr>
          <p:nvPr/>
        </p:nvSpPr>
        <p:spPr>
          <a:xfrm>
            <a:off x="314325" y="379413"/>
            <a:ext cx="11620500" cy="1081087"/>
          </a:xfrm>
          <a:prstGeom prst="rect">
            <a:avLst/>
          </a:prstGeom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ln w="3175" cmpd="sng">
                  <a:noFill/>
                </a:ln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NAKVYNI</a:t>
            </a:r>
            <a: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Ų SKAIČIAUS KITIMAS </a:t>
            </a:r>
            <a:br>
              <a:rPr kumimoji="0" lang="lt-LT" altLang="lt-LT" sz="32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</a:b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3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-202</a:t>
            </a:r>
            <a:r>
              <a:rPr kumimoji="0" lang="en-US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4</a:t>
            </a:r>
            <a:r>
              <a:rPr kumimoji="0" lang="lt-LT" altLang="lt-LT" sz="200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M.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72F60D6A-ADF4-1A50-2F63-33A41B5093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34114337"/>
              </p:ext>
            </p:extLst>
          </p:nvPr>
        </p:nvGraphicFramePr>
        <p:xfrm>
          <a:off x="314325" y="1460500"/>
          <a:ext cx="11113378" cy="543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Oval 13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390030" y="2283588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+4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4276139" y="2874141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+33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7851854" y="3432412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-10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2956536" y="4112792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-0,05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5436198" y="4750393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-55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3566136" y="5276003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-17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F493F7ED-9BF2-3E2D-FA56-EC2DA7C553EB}"/>
              </a:ext>
            </a:extLst>
          </p:cNvPr>
          <p:cNvSpPr/>
          <p:nvPr/>
        </p:nvSpPr>
        <p:spPr>
          <a:xfrm>
            <a:off x="5063638" y="5939438"/>
            <a:ext cx="1319603" cy="421096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t-LT" sz="1600" b="1" dirty="0">
                <a:solidFill>
                  <a:srgbClr val="002060"/>
                </a:solidFill>
              </a:rPr>
              <a:t>-2 </a:t>
            </a:r>
            <a:r>
              <a:rPr lang="en-US" sz="1600" b="1" dirty="0">
                <a:solidFill>
                  <a:srgbClr val="002060"/>
                </a:solidFill>
              </a:rPr>
              <a:t>%</a:t>
            </a:r>
            <a:endParaRPr lang="lt-LT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87835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801</TotalTime>
  <Words>178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Century Gothic</vt:lpstr>
      <vt:lpstr>Maison Neue DemiBold</vt:lpstr>
      <vt:lpstr>Maison Neue Light</vt:lpstr>
      <vt:lpstr>Silk Serif</vt:lpstr>
      <vt:lpstr>SILKSERIF-LIGHT</vt:lpstr>
      <vt:lpstr>Wingdings 3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Nerijus Gudaitis</dc:creator>
  <cp:lastModifiedBy>Nerijus Gudaitis</cp:lastModifiedBy>
  <cp:revision>41</cp:revision>
  <dcterms:created xsi:type="dcterms:W3CDTF">2022-08-20T08:11:29Z</dcterms:created>
  <dcterms:modified xsi:type="dcterms:W3CDTF">2025-02-26T09:24:12Z</dcterms:modified>
</cp:coreProperties>
</file>